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59"/>
  </p:notesMasterIdLst>
  <p:sldIdLst>
    <p:sldId id="256" r:id="rId2"/>
    <p:sldId id="294" r:id="rId3"/>
    <p:sldId id="258" r:id="rId4"/>
    <p:sldId id="259" r:id="rId5"/>
    <p:sldId id="261" r:id="rId6"/>
    <p:sldId id="283" r:id="rId7"/>
    <p:sldId id="292" r:id="rId8"/>
    <p:sldId id="290" r:id="rId9"/>
    <p:sldId id="262" r:id="rId10"/>
    <p:sldId id="285" r:id="rId11"/>
    <p:sldId id="284" r:id="rId12"/>
    <p:sldId id="286" r:id="rId13"/>
    <p:sldId id="293" r:id="rId14"/>
    <p:sldId id="287" r:id="rId15"/>
    <p:sldId id="288" r:id="rId16"/>
    <p:sldId id="289" r:id="rId17"/>
    <p:sldId id="295" r:id="rId18"/>
    <p:sldId id="296" r:id="rId19"/>
    <p:sldId id="300" r:id="rId20"/>
    <p:sldId id="305" r:id="rId21"/>
    <p:sldId id="297" r:id="rId22"/>
    <p:sldId id="303" r:id="rId23"/>
    <p:sldId id="298" r:id="rId24"/>
    <p:sldId id="301" r:id="rId25"/>
    <p:sldId id="299" r:id="rId26"/>
    <p:sldId id="302" r:id="rId27"/>
    <p:sldId id="304" r:id="rId28"/>
    <p:sldId id="306" r:id="rId29"/>
    <p:sldId id="307" r:id="rId30"/>
    <p:sldId id="308" r:id="rId31"/>
    <p:sldId id="309" r:id="rId32"/>
    <p:sldId id="310" r:id="rId33"/>
    <p:sldId id="311" r:id="rId34"/>
    <p:sldId id="313" r:id="rId35"/>
    <p:sldId id="312" r:id="rId36"/>
    <p:sldId id="314" r:id="rId37"/>
    <p:sldId id="315" r:id="rId38"/>
    <p:sldId id="316" r:id="rId39"/>
    <p:sldId id="317" r:id="rId40"/>
    <p:sldId id="318" r:id="rId41"/>
    <p:sldId id="320" r:id="rId42"/>
    <p:sldId id="319" r:id="rId43"/>
    <p:sldId id="291" r:id="rId44"/>
    <p:sldId id="321" r:id="rId45"/>
    <p:sldId id="322" r:id="rId46"/>
    <p:sldId id="323" r:id="rId47"/>
    <p:sldId id="325" r:id="rId48"/>
    <p:sldId id="326" r:id="rId49"/>
    <p:sldId id="327" r:id="rId50"/>
    <p:sldId id="330" r:id="rId51"/>
    <p:sldId id="282" r:id="rId52"/>
    <p:sldId id="332" r:id="rId53"/>
    <p:sldId id="333" r:id="rId54"/>
    <p:sldId id="328" r:id="rId55"/>
    <p:sldId id="331" r:id="rId56"/>
    <p:sldId id="280" r:id="rId57"/>
    <p:sldId id="279" r:id="rId58"/>
  </p:sldIdLst>
  <p:sldSz cx="9144000" cy="5143500" type="screen16x9"/>
  <p:notesSz cx="6858000" cy="9144000"/>
  <p:embeddedFontLst>
    <p:embeddedFont>
      <p:font typeface="Work Sans" pitchFamily="2" charset="77"/>
      <p:regular r:id="rId60"/>
      <p:bold r:id="rId61"/>
    </p:embeddedFont>
    <p:embeddedFont>
      <p:font typeface="Work Sans Light" pitchFamily="2" charset="77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5C91ED-4FE2-4FE1-9E63-F3135121A7B6}">
  <a:tblStyle styleId="{835C91ED-4FE2-4FE1-9E63-F3135121A7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2"/>
    <p:restoredTop sz="94553"/>
  </p:normalViewPr>
  <p:slideViewPr>
    <p:cSldViewPr snapToGrid="0" snapToObjects="1">
      <p:cViewPr varScale="1">
        <p:scale>
          <a:sx n="195" d="100"/>
          <a:sy n="195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806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231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85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332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52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100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924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368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98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494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59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verse">
  <p:cSld name="BLANK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664047" y="2970223"/>
            <a:ext cx="4128670" cy="1500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IronPython</a:t>
            </a:r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OMFG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1AAFE-1FAD-CE49-A9C9-77B4E4A47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275" y="743740"/>
            <a:ext cx="1447668" cy="1447668"/>
          </a:xfrm>
          <a:prstGeom prst="rect">
            <a:avLst/>
          </a:prstGeom>
        </p:spPr>
      </p:pic>
      <p:pic>
        <p:nvPicPr>
          <p:cNvPr id="1026" name="Picture 2" descr="Image result for .NET logo black and white">
            <a:extLst>
              <a:ext uri="{FF2B5EF4-FFF2-40B4-BE49-F238E27FC236}">
                <a16:creationId xmlns:a16="http://schemas.microsoft.com/office/drawing/2014/main" id="{56EC4C8F-5DB0-C24A-8D23-2D7117AA0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943" y="590814"/>
            <a:ext cx="1600594" cy="16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1056B-874A-9649-9E49-30B81659200E}"/>
              </a:ext>
            </a:extLst>
          </p:cNvPr>
          <p:cNvSpPr txBox="1"/>
          <p:nvPr/>
        </p:nvSpPr>
        <p:spPr>
          <a:xfrm>
            <a:off x="6308767" y="1037168"/>
            <a:ext cx="454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9C24-DAEC-6C4E-9A4F-65F47AB4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47" y="1292772"/>
            <a:ext cx="4950371" cy="23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CF422-3D33-2343-A20E-F29FB88F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96" y="544105"/>
            <a:ext cx="3305590" cy="1147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F92B44-2795-3648-9018-8C0E895A9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755" y="1889838"/>
            <a:ext cx="4013592" cy="2758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FA4D4-9A73-4E4B-8D32-EDCD17966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39" y="978820"/>
            <a:ext cx="3651475" cy="3586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B9E6E8-C1AB-1547-860C-540551A6024E}"/>
              </a:ext>
            </a:extLst>
          </p:cNvPr>
          <p:cNvSpPr/>
          <p:nvPr/>
        </p:nvSpPr>
        <p:spPr>
          <a:xfrm>
            <a:off x="630439" y="544105"/>
            <a:ext cx="3318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velaskec</a:t>
            </a:r>
            <a:r>
              <a:rPr lang="en-US" dirty="0"/>
              <a:t>/315620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8D5BFE-D00E-E84C-B51A-14F4C0213CAF}"/>
              </a:ext>
            </a:extLst>
          </p:cNvPr>
          <p:cNvSpPr/>
          <p:nvPr/>
        </p:nvSpPr>
        <p:spPr>
          <a:xfrm>
            <a:off x="826112" y="1158047"/>
            <a:ext cx="807196" cy="1972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776AE3-B827-6743-8878-422CB1B6B3F9}"/>
              </a:ext>
            </a:extLst>
          </p:cNvPr>
          <p:cNvCxnSpPr>
            <a:cxnSpLocks/>
          </p:cNvCxnSpPr>
          <p:nvPr/>
        </p:nvCxnSpPr>
        <p:spPr>
          <a:xfrm flipH="1">
            <a:off x="1702675" y="1158047"/>
            <a:ext cx="630622" cy="1008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1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1FFDD-7A8B-184F-B116-F3276C87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5" y="737249"/>
            <a:ext cx="4912536" cy="356448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50D83F-522C-384A-8DCD-0376E389F4CC}"/>
              </a:ext>
            </a:extLst>
          </p:cNvPr>
          <p:cNvCxnSpPr>
            <a:cxnSpLocks/>
          </p:cNvCxnSpPr>
          <p:nvPr/>
        </p:nvCxnSpPr>
        <p:spPr>
          <a:xfrm flipH="1" flipV="1">
            <a:off x="4064614" y="2282848"/>
            <a:ext cx="1756016" cy="2339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A1AFF9-A0CE-C74A-8E26-F80FDA688DDE}"/>
              </a:ext>
            </a:extLst>
          </p:cNvPr>
          <p:cNvCxnSpPr>
            <a:cxnSpLocks/>
          </p:cNvCxnSpPr>
          <p:nvPr/>
        </p:nvCxnSpPr>
        <p:spPr>
          <a:xfrm flipH="1">
            <a:off x="5171620" y="3121573"/>
            <a:ext cx="649010" cy="2906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1EBB32D-927F-0F4F-A102-128A65E52F4E}"/>
              </a:ext>
            </a:extLst>
          </p:cNvPr>
          <p:cNvSpPr/>
          <p:nvPr/>
        </p:nvSpPr>
        <p:spPr>
          <a:xfrm>
            <a:off x="2957611" y="3298146"/>
            <a:ext cx="2214006" cy="362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7174" name="Picture 6" descr="Image result for hold up meme">
            <a:extLst>
              <a:ext uri="{FF2B5EF4-FFF2-40B4-BE49-F238E27FC236}">
                <a16:creationId xmlns:a16="http://schemas.microsoft.com/office/drawing/2014/main" id="{AEB99208-19A6-6B41-9008-F251A8B85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04"/>
          <a:stretch/>
        </p:blipFill>
        <p:spPr bwMode="auto">
          <a:xfrm>
            <a:off x="5917401" y="2123252"/>
            <a:ext cx="2354395" cy="153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37E11F-9BA1-0D46-8BC0-513C62E6279E}"/>
              </a:ext>
            </a:extLst>
          </p:cNvPr>
          <p:cNvSpPr txBox="1"/>
          <p:nvPr/>
        </p:nvSpPr>
        <p:spPr>
          <a:xfrm>
            <a:off x="5917401" y="3763707"/>
            <a:ext cx="2364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I’ve seen this before…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4CF1DD-7FF8-4C41-970E-D29F3B09FCD6}"/>
              </a:ext>
            </a:extLst>
          </p:cNvPr>
          <p:cNvSpPr/>
          <p:nvPr/>
        </p:nvSpPr>
        <p:spPr>
          <a:xfrm>
            <a:off x="662152" y="1393672"/>
            <a:ext cx="2951305" cy="536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9C974F-0B2D-F141-BC0E-9FEC7A49E2C8}"/>
              </a:ext>
            </a:extLst>
          </p:cNvPr>
          <p:cNvCxnSpPr>
            <a:cxnSpLocks/>
          </p:cNvCxnSpPr>
          <p:nvPr/>
        </p:nvCxnSpPr>
        <p:spPr>
          <a:xfrm flipH="1">
            <a:off x="3695438" y="1500877"/>
            <a:ext cx="422480" cy="1261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Image result for wat meme">
            <a:extLst>
              <a:ext uri="{FF2B5EF4-FFF2-40B4-BE49-F238E27FC236}">
                <a16:creationId xmlns:a16="http://schemas.microsoft.com/office/drawing/2014/main" id="{1306F580-0504-0A4A-88DB-FF2065CB1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57" y="667726"/>
            <a:ext cx="1622727" cy="108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26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55F15-E937-7047-A9B4-8DCE45B62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1E5CE-FA7D-EC44-8E1A-901FEA3C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104" y="490044"/>
            <a:ext cx="3014366" cy="3777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87E0FD-8117-764E-949A-2ECBEF4B67E5}"/>
              </a:ext>
            </a:extLst>
          </p:cNvPr>
          <p:cNvSpPr/>
          <p:nvPr/>
        </p:nvSpPr>
        <p:spPr>
          <a:xfrm>
            <a:off x="3353679" y="4393278"/>
            <a:ext cx="2613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/Ben0xA/</a:t>
            </a:r>
            <a:r>
              <a:rPr lang="en-US" dirty="0" err="1"/>
              <a:t>nps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892C4E-C448-1C47-833B-17E86DE8B9E1}"/>
              </a:ext>
            </a:extLst>
          </p:cNvPr>
          <p:cNvCxnSpPr/>
          <p:nvPr/>
        </p:nvCxnSpPr>
        <p:spPr>
          <a:xfrm flipH="1">
            <a:off x="5675586" y="2446808"/>
            <a:ext cx="9017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103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6C9590-2ED7-CE4B-8F37-6A2963257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37" b="34418"/>
          <a:stretch/>
        </p:blipFill>
        <p:spPr>
          <a:xfrm>
            <a:off x="4883004" y="2125738"/>
            <a:ext cx="3454400" cy="478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9CB2B3-C280-9446-AC70-75C2F98F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64" y="2047670"/>
            <a:ext cx="2374900" cy="63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52E61-2BA0-CF48-8D63-1B230363FDB2}"/>
              </a:ext>
            </a:extLst>
          </p:cNvPr>
          <p:cNvSpPr txBox="1"/>
          <p:nvPr/>
        </p:nvSpPr>
        <p:spPr>
          <a:xfrm>
            <a:off x="3901905" y="2011228"/>
            <a:ext cx="802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292942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i.imgflip.com/2j9hys.jpg">
            <a:extLst>
              <a:ext uri="{FF2B5EF4-FFF2-40B4-BE49-F238E27FC236}">
                <a16:creationId xmlns:a16="http://schemas.microsoft.com/office/drawing/2014/main" id="{A8AEEA34-BB8B-C744-96D6-99D11D020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9"/>
          <a:stretch/>
        </p:blipFill>
        <p:spPr bwMode="auto">
          <a:xfrm>
            <a:off x="693157" y="616301"/>
            <a:ext cx="3810000" cy="366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4872E-2CDD-3D42-A96C-4F9ED01D4CA5}"/>
              </a:ext>
            </a:extLst>
          </p:cNvPr>
          <p:cNvSpPr txBox="1"/>
          <p:nvPr/>
        </p:nvSpPr>
        <p:spPr>
          <a:xfrm>
            <a:off x="5037824" y="1402667"/>
            <a:ext cx="34368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 algn="ctr">
              <a:spcBef>
                <a:spcPts val="600"/>
              </a:spcBef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The power of PowerShell, without going through PowerShell and in Python?</a:t>
            </a:r>
          </a:p>
          <a:p>
            <a:pPr marL="101600" algn="ctr">
              <a:spcBef>
                <a:spcPts val="600"/>
              </a:spcBef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101600" algn="ctr">
              <a:spcBef>
                <a:spcPts val="600"/>
              </a:spcBef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Did I just die and go to heaven? </a:t>
            </a:r>
          </a:p>
        </p:txBody>
      </p:sp>
    </p:spTree>
    <p:extLst>
      <p:ext uri="{BB962C8B-B14F-4D97-AF65-F5344CB8AC3E}">
        <p14:creationId xmlns:p14="http://schemas.microsoft.com/office/powerpoint/2010/main" val="16154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1CDE75-96B4-D84C-AD1E-6E56A7687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9" y="1839101"/>
            <a:ext cx="7559505" cy="1093905"/>
          </a:xfrm>
          <a:prstGeom prst="rect">
            <a:avLst/>
          </a:prstGeom>
        </p:spPr>
      </p:pic>
      <p:sp>
        <p:nvSpPr>
          <p:cNvPr id="6" name="Google Shape;104;p17">
            <a:extLst>
              <a:ext uri="{FF2B5EF4-FFF2-40B4-BE49-F238E27FC236}">
                <a16:creationId xmlns:a16="http://schemas.microsoft.com/office/drawing/2014/main" id="{4A790B07-53F1-0B47-B1BC-47B7976A1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365" y="662151"/>
            <a:ext cx="1754282" cy="712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59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45276" y="2666659"/>
            <a:ext cx="6154614" cy="8071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 the rabbit hole</a:t>
            </a:r>
            <a:endParaRPr dirty="0"/>
          </a:p>
        </p:txBody>
      </p:sp>
      <p:sp>
        <p:nvSpPr>
          <p:cNvPr id="93" name="Google Shape;93;p15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lang="en" sz="9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23759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DE1E-AC27-F447-A600-A753C82BC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006" y="521033"/>
            <a:ext cx="5757794" cy="716096"/>
          </a:xfrm>
        </p:spPr>
        <p:txBody>
          <a:bodyPr/>
          <a:lstStyle/>
          <a:p>
            <a:r>
              <a:rPr lang="en-US" dirty="0"/>
              <a:t>Technical Challenges</a:t>
            </a:r>
          </a:p>
        </p:txBody>
      </p:sp>
      <p:sp>
        <p:nvSpPr>
          <p:cNvPr id="7" name="Google Shape;148;p20">
            <a:extLst>
              <a:ext uri="{FF2B5EF4-FFF2-40B4-BE49-F238E27FC236}">
                <a16:creationId xmlns:a16="http://schemas.microsoft.com/office/drawing/2014/main" id="{99205883-ACF9-804F-A9E0-05029742F75A}"/>
              </a:ext>
            </a:extLst>
          </p:cNvPr>
          <p:cNvSpPr txBox="1">
            <a:spLocks/>
          </p:cNvSpPr>
          <p:nvPr/>
        </p:nvSpPr>
        <p:spPr>
          <a:xfrm>
            <a:off x="703904" y="1485900"/>
            <a:ext cx="6241501" cy="174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dirty="0">
                <a:sym typeface="Work Sans"/>
              </a:rPr>
              <a:t>Learn C#</a:t>
            </a:r>
          </a:p>
          <a:p>
            <a:pPr marL="342900" indent="-342900"/>
            <a:r>
              <a:rPr lang="en-US" dirty="0">
                <a:sym typeface="Work Sans"/>
              </a:rPr>
              <a:t>Setting up an IPY dev environment</a:t>
            </a:r>
          </a:p>
          <a:p>
            <a:pPr marL="342900" indent="-342900"/>
            <a:r>
              <a:rPr lang="en-US" dirty="0">
                <a:sym typeface="Work Sans"/>
              </a:rPr>
              <a:t>Get IPY scripts to run natively on windows?</a:t>
            </a:r>
          </a:p>
          <a:p>
            <a:pPr marL="342900" indent="-342900"/>
            <a:r>
              <a:rPr lang="en-US" dirty="0">
                <a:sym typeface="Work Sans"/>
              </a:rPr>
              <a:t>Possibly compile IPY scripts?</a:t>
            </a:r>
          </a:p>
        </p:txBody>
      </p:sp>
    </p:spTree>
    <p:extLst>
      <p:ext uri="{BB962C8B-B14F-4D97-AF65-F5344CB8AC3E}">
        <p14:creationId xmlns:p14="http://schemas.microsoft.com/office/powerpoint/2010/main" val="200482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D10126-2266-0947-8F48-B6616F5745F4}"/>
              </a:ext>
            </a:extLst>
          </p:cNvPr>
          <p:cNvSpPr txBox="1"/>
          <p:nvPr/>
        </p:nvSpPr>
        <p:spPr>
          <a:xfrm>
            <a:off x="705971" y="443754"/>
            <a:ext cx="3301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Work Sans"/>
                <a:sym typeface="Work Sans"/>
              </a:rPr>
              <a:t>Goal: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AC569-7BA7-374C-B896-AAA46AE3918B}"/>
              </a:ext>
            </a:extLst>
          </p:cNvPr>
          <p:cNvSpPr txBox="1"/>
          <p:nvPr/>
        </p:nvSpPr>
        <p:spPr>
          <a:xfrm>
            <a:off x="705971" y="1213195"/>
            <a:ext cx="62349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Work Sans"/>
                <a:sym typeface="Work Sans"/>
              </a:rPr>
              <a:t>Dynamically execute IPY scripts natively on Windows</a:t>
            </a:r>
          </a:p>
          <a:p>
            <a:r>
              <a:rPr lang="en-US" sz="4400" b="1" dirty="0">
                <a:solidFill>
                  <a:srgbClr val="FFFFFF"/>
                </a:solidFill>
                <a:latin typeface="Work Sans"/>
                <a:sym typeface="Work Sans"/>
              </a:rPr>
              <a:t>(Scripted interface to .NET!!!!)</a:t>
            </a:r>
          </a:p>
        </p:txBody>
      </p:sp>
    </p:spTree>
    <p:extLst>
      <p:ext uri="{BB962C8B-B14F-4D97-AF65-F5344CB8AC3E}">
        <p14:creationId xmlns:p14="http://schemas.microsoft.com/office/powerpoint/2010/main" val="308026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547532" y="523415"/>
            <a:ext cx="2214587" cy="712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65E264-CBF6-7744-840D-BA5E6D2687F9}"/>
              </a:ext>
            </a:extLst>
          </p:cNvPr>
          <p:cNvSpPr txBox="1"/>
          <p:nvPr/>
        </p:nvSpPr>
        <p:spPr>
          <a:xfrm>
            <a:off x="4450976" y="523415"/>
            <a:ext cx="4161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4000"/>
            </a:pPr>
            <a:r>
              <a:rPr lang="en-US" sz="2800" b="1" dirty="0">
                <a:solidFill>
                  <a:schemeClr val="dk1"/>
                </a:solidFill>
                <a:latin typeface="Work Sans"/>
                <a:sym typeface="Work Sans"/>
              </a:rPr>
              <a:t>Warning: C# and Python code ahead!</a:t>
            </a:r>
          </a:p>
        </p:txBody>
      </p:sp>
      <p:sp>
        <p:nvSpPr>
          <p:cNvPr id="10" name="Google Shape;148;p20">
            <a:extLst>
              <a:ext uri="{FF2B5EF4-FFF2-40B4-BE49-F238E27FC236}">
                <a16:creationId xmlns:a16="http://schemas.microsoft.com/office/drawing/2014/main" id="{6D60FBE6-19F3-F749-9CD5-E13543E1EDF8}"/>
              </a:ext>
            </a:extLst>
          </p:cNvPr>
          <p:cNvSpPr txBox="1">
            <a:spLocks/>
          </p:cNvSpPr>
          <p:nvPr/>
        </p:nvSpPr>
        <p:spPr>
          <a:xfrm>
            <a:off x="612465" y="1477521"/>
            <a:ext cx="4547363" cy="27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sz="2800" dirty="0">
                <a:sym typeface="Work Sans"/>
              </a:rPr>
              <a:t>Motivation</a:t>
            </a:r>
          </a:p>
          <a:p>
            <a:pPr marL="342900" indent="-342900"/>
            <a:r>
              <a:rPr lang="en-US" sz="2800" dirty="0">
                <a:sym typeface="Work Sans"/>
              </a:rPr>
              <a:t>Down the rabbit hole</a:t>
            </a:r>
          </a:p>
          <a:p>
            <a:pPr marL="342900" indent="-342900"/>
            <a:r>
              <a:rPr lang="en-US" sz="2800" dirty="0">
                <a:sym typeface="Work Sans"/>
              </a:rPr>
              <a:t>Weaponization</a:t>
            </a:r>
          </a:p>
          <a:p>
            <a:pPr marL="342900" indent="-342900"/>
            <a:r>
              <a:rPr lang="en-US" sz="2800" dirty="0">
                <a:sym typeface="Work Sans"/>
              </a:rPr>
              <a:t>Demo</a:t>
            </a:r>
          </a:p>
          <a:p>
            <a:pPr marL="342900" indent="-342900"/>
            <a:r>
              <a:rPr lang="en-US" sz="2800" dirty="0">
                <a:sym typeface="Work San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0708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BC04F-E4E0-ED46-B066-EC6F6360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" y="731371"/>
            <a:ext cx="5266765" cy="12499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70D771-06C1-FD42-BB28-1E74C75E4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971" y="2544482"/>
            <a:ext cx="3873972" cy="1341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30858-FEFA-2A4F-BB35-104260F042F7}"/>
              </a:ext>
            </a:extLst>
          </p:cNvPr>
          <p:cNvSpPr txBox="1"/>
          <p:nvPr/>
        </p:nvSpPr>
        <p:spPr>
          <a:xfrm>
            <a:off x="1311088" y="2544482"/>
            <a:ext cx="1532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dk1"/>
                </a:solidFill>
                <a:latin typeface="Work Sans Light"/>
              </a:rPr>
              <a:t>Womp</a:t>
            </a:r>
            <a:r>
              <a:rPr lang="en-US" sz="3200" dirty="0">
                <a:solidFill>
                  <a:schemeClr val="dk1"/>
                </a:solidFill>
                <a:latin typeface="Work Sans Light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Work Sans Light"/>
              </a:rPr>
              <a:t>Womp</a:t>
            </a:r>
            <a:endParaRPr lang="en-US" sz="3200" dirty="0">
              <a:solidFill>
                <a:schemeClr val="dk1"/>
              </a:solidFill>
              <a:latin typeface="Work Sans Ligh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ACDD75-0242-3B4E-924B-6A5C89394159}"/>
              </a:ext>
            </a:extLst>
          </p:cNvPr>
          <p:cNvCxnSpPr/>
          <p:nvPr/>
        </p:nvCxnSpPr>
        <p:spPr>
          <a:xfrm>
            <a:off x="2541494" y="531159"/>
            <a:ext cx="1425388" cy="15195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53719-C2F5-7C44-B617-9CB278239DEA}"/>
              </a:ext>
            </a:extLst>
          </p:cNvPr>
          <p:cNvCxnSpPr>
            <a:cxnSpLocks/>
          </p:cNvCxnSpPr>
          <p:nvPr/>
        </p:nvCxnSpPr>
        <p:spPr>
          <a:xfrm flipH="1">
            <a:off x="2651760" y="529740"/>
            <a:ext cx="1274781" cy="15668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3E6DC7-8873-3E48-9CC7-0A4B79D89C51}"/>
              </a:ext>
            </a:extLst>
          </p:cNvPr>
          <p:cNvCxnSpPr>
            <a:cxnSpLocks/>
          </p:cNvCxnSpPr>
          <p:nvPr/>
        </p:nvCxnSpPr>
        <p:spPr>
          <a:xfrm>
            <a:off x="5647766" y="2436084"/>
            <a:ext cx="1425388" cy="15195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81E495-B19F-EC4F-9E48-8837F8BB4CDE}"/>
              </a:ext>
            </a:extLst>
          </p:cNvPr>
          <p:cNvCxnSpPr>
            <a:cxnSpLocks/>
          </p:cNvCxnSpPr>
          <p:nvPr/>
        </p:nvCxnSpPr>
        <p:spPr>
          <a:xfrm flipH="1">
            <a:off x="5768788" y="2434665"/>
            <a:ext cx="1264024" cy="15456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83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07A3A-F93C-804A-A04E-55F6CF175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" t="843" r="912" b="256"/>
          <a:stretch/>
        </p:blipFill>
        <p:spPr>
          <a:xfrm>
            <a:off x="2755628" y="457199"/>
            <a:ext cx="3369507" cy="42627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237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46ED3-8CC9-6649-A9B5-9D97824A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13" y="517711"/>
            <a:ext cx="4648446" cy="2907239"/>
          </a:xfrm>
          <a:prstGeom prst="rect">
            <a:avLst/>
          </a:prstGeom>
        </p:spPr>
      </p:pic>
      <p:pic>
        <p:nvPicPr>
          <p:cNvPr id="21506" name="Picture 2" descr="Image result for visual studio">
            <a:extLst>
              <a:ext uri="{FF2B5EF4-FFF2-40B4-BE49-F238E27FC236}">
                <a16:creationId xmlns:a16="http://schemas.microsoft.com/office/drawing/2014/main" id="{9FD3C585-D34D-794E-B840-DEF138E23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743" y="1971330"/>
            <a:ext cx="2680322" cy="277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621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7E6AD1-1BBC-6749-A0A2-BF2EDCA97C12}"/>
              </a:ext>
            </a:extLst>
          </p:cNvPr>
          <p:cNvSpPr/>
          <p:nvPr/>
        </p:nvSpPr>
        <p:spPr>
          <a:xfrm>
            <a:off x="1788458" y="4340646"/>
            <a:ext cx="53586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www.voidspace.org.uk</a:t>
            </a:r>
            <a:r>
              <a:rPr lang="en-US" dirty="0"/>
              <a:t>/</a:t>
            </a:r>
            <a:r>
              <a:rPr lang="en-US" dirty="0" err="1"/>
              <a:t>ironpython</a:t>
            </a:r>
            <a:r>
              <a:rPr lang="en-US" dirty="0"/>
              <a:t>/</a:t>
            </a:r>
            <a:r>
              <a:rPr lang="en-US" dirty="0" err="1"/>
              <a:t>custom_executable.shtml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B34BC-D8C5-B34C-BE1E-480626BF4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6" y="1983440"/>
            <a:ext cx="7928396" cy="16637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B6EA257-7BD7-154C-949C-207E1798C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006" y="662227"/>
            <a:ext cx="5757794" cy="716096"/>
          </a:xfrm>
        </p:spPr>
        <p:txBody>
          <a:bodyPr/>
          <a:lstStyle/>
          <a:p>
            <a:r>
              <a:rPr lang="en-US" dirty="0"/>
              <a:t>Embedding IPY?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C6F5AC-5C72-DD43-8EBF-26BFF2F74237}"/>
              </a:ext>
            </a:extLst>
          </p:cNvPr>
          <p:cNvCxnSpPr>
            <a:cxnSpLocks/>
          </p:cNvCxnSpPr>
          <p:nvPr/>
        </p:nvCxnSpPr>
        <p:spPr>
          <a:xfrm>
            <a:off x="6266329" y="3334871"/>
            <a:ext cx="18893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C457A1-801F-4A40-A0CF-E7EC22F9E3E9}"/>
              </a:ext>
            </a:extLst>
          </p:cNvPr>
          <p:cNvCxnSpPr>
            <a:cxnSpLocks/>
          </p:cNvCxnSpPr>
          <p:nvPr/>
        </p:nvCxnSpPr>
        <p:spPr>
          <a:xfrm>
            <a:off x="860612" y="3590365"/>
            <a:ext cx="58830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79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9B1F2-95E5-474A-A2B6-4D4E87684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" t="2268" b="1142"/>
          <a:stretch/>
        </p:blipFill>
        <p:spPr>
          <a:xfrm>
            <a:off x="1095935" y="1223682"/>
            <a:ext cx="7013014" cy="2306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2895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5AB2BC-383C-D246-B35F-240323C5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46" y="3414010"/>
            <a:ext cx="5244176" cy="8764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62FB07-80C7-E946-85B1-FA158F47B82D}"/>
              </a:ext>
            </a:extLst>
          </p:cNvPr>
          <p:cNvSpPr txBox="1"/>
          <p:nvPr/>
        </p:nvSpPr>
        <p:spPr>
          <a:xfrm>
            <a:off x="3887337" y="4189581"/>
            <a:ext cx="277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latin typeface="Work Sans Light"/>
              </a:rPr>
              <a:t>Your Python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88AD48-A859-8C44-842C-74CD5A837C7B}"/>
              </a:ext>
            </a:extLst>
          </p:cNvPr>
          <p:cNvSpPr txBox="1"/>
          <p:nvPr/>
        </p:nvSpPr>
        <p:spPr>
          <a:xfrm>
            <a:off x="4607853" y="631054"/>
            <a:ext cx="2888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dk1"/>
                </a:solidFill>
                <a:latin typeface="Work Sans Light"/>
              </a:rPr>
              <a:t>IronPython.dll</a:t>
            </a:r>
            <a:endParaRPr lang="en-US" sz="2000" dirty="0">
              <a:solidFill>
                <a:schemeClr val="dk1"/>
              </a:solidFill>
              <a:latin typeface="Work Sans Light"/>
            </a:endParaRPr>
          </a:p>
          <a:p>
            <a:r>
              <a:rPr lang="en-US" sz="2000" dirty="0" err="1">
                <a:solidFill>
                  <a:schemeClr val="dk1"/>
                </a:solidFill>
                <a:latin typeface="Work Sans Light"/>
              </a:rPr>
              <a:t>IronPython.Modules.dll</a:t>
            </a:r>
            <a:endParaRPr lang="en-US" sz="2000" dirty="0">
              <a:solidFill>
                <a:schemeClr val="dk1"/>
              </a:solidFill>
              <a:latin typeface="Work Sans Ligh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BF9F3CF-DB49-2249-8C12-A5A92303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" y="548675"/>
            <a:ext cx="3206413" cy="259061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85184C-D1C7-C847-A079-684A8877EC9C}"/>
              </a:ext>
            </a:extLst>
          </p:cNvPr>
          <p:cNvCxnSpPr>
            <a:cxnSpLocks/>
          </p:cNvCxnSpPr>
          <p:nvPr/>
        </p:nvCxnSpPr>
        <p:spPr>
          <a:xfrm flipH="1" flipV="1">
            <a:off x="3274359" y="4189581"/>
            <a:ext cx="753036" cy="2000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53748B-BF5F-434E-B839-D00B1536CC94}"/>
              </a:ext>
            </a:extLst>
          </p:cNvPr>
          <p:cNvCxnSpPr/>
          <p:nvPr/>
        </p:nvCxnSpPr>
        <p:spPr>
          <a:xfrm>
            <a:off x="2195586" y="4108076"/>
            <a:ext cx="96447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42D3F7-2077-6C45-A2FE-06A8B414942F}"/>
              </a:ext>
            </a:extLst>
          </p:cNvPr>
          <p:cNvCxnSpPr/>
          <p:nvPr/>
        </p:nvCxnSpPr>
        <p:spPr>
          <a:xfrm>
            <a:off x="2796988" y="826994"/>
            <a:ext cx="0" cy="3160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E3B6CC-3F6B-EF4A-8162-56990EA0FC89}"/>
              </a:ext>
            </a:extLst>
          </p:cNvPr>
          <p:cNvCxnSpPr>
            <a:cxnSpLocks/>
          </p:cNvCxnSpPr>
          <p:nvPr/>
        </p:nvCxnSpPr>
        <p:spPr>
          <a:xfrm>
            <a:off x="3462618" y="2077571"/>
            <a:ext cx="0" cy="38996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D5D8284-36B4-6F40-87CB-491DEC984620}"/>
              </a:ext>
            </a:extLst>
          </p:cNvPr>
          <p:cNvCxnSpPr>
            <a:cxnSpLocks/>
          </p:cNvCxnSpPr>
          <p:nvPr/>
        </p:nvCxnSpPr>
        <p:spPr>
          <a:xfrm flipH="1">
            <a:off x="2924735" y="984997"/>
            <a:ext cx="163381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125376-006B-004E-868C-19A954CEB865}"/>
              </a:ext>
            </a:extLst>
          </p:cNvPr>
          <p:cNvCxnSpPr>
            <a:cxnSpLocks/>
          </p:cNvCxnSpPr>
          <p:nvPr/>
        </p:nvCxnSpPr>
        <p:spPr>
          <a:xfrm flipH="1">
            <a:off x="3594847" y="2280397"/>
            <a:ext cx="96370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4FAFD9-199D-4744-8540-0DC598273EC0}"/>
              </a:ext>
            </a:extLst>
          </p:cNvPr>
          <p:cNvSpPr txBox="1"/>
          <p:nvPr/>
        </p:nvSpPr>
        <p:spPr>
          <a:xfrm>
            <a:off x="4607853" y="1926454"/>
            <a:ext cx="2888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dk1"/>
                </a:solidFill>
                <a:latin typeface="Work Sans Light"/>
              </a:rPr>
              <a:t>Microsoft.Dynamic.dll</a:t>
            </a:r>
            <a:endParaRPr lang="en-US" sz="2000" dirty="0">
              <a:solidFill>
                <a:schemeClr val="dk1"/>
              </a:solidFill>
              <a:latin typeface="Work Sans Light"/>
            </a:endParaRPr>
          </a:p>
          <a:p>
            <a:r>
              <a:rPr lang="en-US" sz="2000" dirty="0" err="1">
                <a:solidFill>
                  <a:schemeClr val="dk1"/>
                </a:solidFill>
                <a:latin typeface="Work Sans Light"/>
              </a:rPr>
              <a:t>Microsoft.Scripting.dll</a:t>
            </a:r>
            <a:endParaRPr lang="en-US" sz="2000" dirty="0">
              <a:solidFill>
                <a:schemeClr val="dk1"/>
              </a:solidFill>
              <a:latin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2569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4;p17">
            <a:extLst>
              <a:ext uri="{FF2B5EF4-FFF2-40B4-BE49-F238E27FC236}">
                <a16:creationId xmlns:a16="http://schemas.microsoft.com/office/drawing/2014/main" id="{F00D5709-30A1-014B-BAF6-640D696F8824}"/>
              </a:ext>
            </a:extLst>
          </p:cNvPr>
          <p:cNvSpPr txBox="1">
            <a:spLocks/>
          </p:cNvSpPr>
          <p:nvPr/>
        </p:nvSpPr>
        <p:spPr>
          <a:xfrm>
            <a:off x="548828" y="594915"/>
            <a:ext cx="5367877" cy="712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dirty="0"/>
              <a:t>Embed that bad boy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BA14E-6E5D-BF42-B5FC-DE1BD6B6B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/>
          <a:stretch/>
        </p:blipFill>
        <p:spPr>
          <a:xfrm>
            <a:off x="442161" y="2393576"/>
            <a:ext cx="8251363" cy="4239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590F24-AB0B-FD4F-BA8A-455663EEF2F3}"/>
              </a:ext>
            </a:extLst>
          </p:cNvPr>
          <p:cNvCxnSpPr>
            <a:cxnSpLocks/>
          </p:cNvCxnSpPr>
          <p:nvPr/>
        </p:nvCxnSpPr>
        <p:spPr>
          <a:xfrm>
            <a:off x="2131359" y="2702859"/>
            <a:ext cx="570827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1E9DE9-D7E2-8E41-8174-E70E31A7F652}"/>
              </a:ext>
            </a:extLst>
          </p:cNvPr>
          <p:cNvSpPr txBox="1"/>
          <p:nvPr/>
        </p:nvSpPr>
        <p:spPr>
          <a:xfrm>
            <a:off x="4514849" y="3126841"/>
            <a:ext cx="1240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Work Sans Light"/>
              </a:rPr>
              <a:t>Cool!</a:t>
            </a:r>
          </a:p>
        </p:txBody>
      </p:sp>
    </p:spTree>
    <p:extLst>
      <p:ext uri="{BB962C8B-B14F-4D97-AF65-F5344CB8AC3E}">
        <p14:creationId xmlns:p14="http://schemas.microsoft.com/office/powerpoint/2010/main" val="2734362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DE1E-AC27-F447-A600-A753C82BC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006" y="521033"/>
            <a:ext cx="5757794" cy="716096"/>
          </a:xfrm>
        </p:spPr>
        <p:txBody>
          <a:bodyPr/>
          <a:lstStyle/>
          <a:p>
            <a:r>
              <a:rPr lang="en-US" dirty="0"/>
              <a:t>Technical Challenges</a:t>
            </a:r>
          </a:p>
        </p:txBody>
      </p:sp>
      <p:sp>
        <p:nvSpPr>
          <p:cNvPr id="7" name="Google Shape;148;p20">
            <a:extLst>
              <a:ext uri="{FF2B5EF4-FFF2-40B4-BE49-F238E27FC236}">
                <a16:creationId xmlns:a16="http://schemas.microsoft.com/office/drawing/2014/main" id="{99205883-ACF9-804F-A9E0-05029742F75A}"/>
              </a:ext>
            </a:extLst>
          </p:cNvPr>
          <p:cNvSpPr txBox="1">
            <a:spLocks/>
          </p:cNvSpPr>
          <p:nvPr/>
        </p:nvSpPr>
        <p:spPr>
          <a:xfrm>
            <a:off x="703904" y="1237129"/>
            <a:ext cx="7525696" cy="310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dirty="0">
                <a:sym typeface="Work Sans"/>
              </a:rPr>
              <a:t>Learn C# (Work in progress)</a:t>
            </a:r>
          </a:p>
          <a:p>
            <a:pPr marL="342900" indent="-342900"/>
            <a:r>
              <a:rPr lang="en-US" strike="sngStrike" dirty="0">
                <a:sym typeface="Work Sans"/>
              </a:rPr>
              <a:t>Setting up an IPY dev environment</a:t>
            </a:r>
          </a:p>
          <a:p>
            <a:pPr marL="342900" indent="-342900"/>
            <a:r>
              <a:rPr lang="en-US" dirty="0">
                <a:sym typeface="Work Sans"/>
              </a:rPr>
              <a:t>Get IPY scripts to run natively on windows? ( We can embed the IPY engine in a C# binary/.NET Assembly!)</a:t>
            </a:r>
          </a:p>
          <a:p>
            <a:pPr marL="800100" lvl="1" indent="-342900"/>
            <a:r>
              <a:rPr lang="en-US" dirty="0">
                <a:sym typeface="Work Sans"/>
              </a:rPr>
              <a:t>How do we give access to the Python </a:t>
            </a:r>
            <a:r>
              <a:rPr lang="en-US" dirty="0" err="1">
                <a:sym typeface="Work Sans"/>
              </a:rPr>
              <a:t>stdlib</a:t>
            </a:r>
            <a:r>
              <a:rPr lang="en-US" dirty="0">
                <a:sym typeface="Work Sans"/>
              </a:rPr>
              <a:t> to our embedded script?</a:t>
            </a:r>
          </a:p>
          <a:p>
            <a:pPr marL="800100" lvl="1" indent="-342900"/>
            <a:r>
              <a:rPr lang="en-US" dirty="0">
                <a:sym typeface="Work Sans"/>
              </a:rPr>
              <a:t>Needs third party DLLs</a:t>
            </a:r>
          </a:p>
          <a:p>
            <a:pPr marL="342900" indent="-342900"/>
            <a:r>
              <a:rPr lang="en" strike="sngStrike" dirty="0"/>
              <a:t>Compile IPY scripts?</a:t>
            </a:r>
            <a:r>
              <a:rPr lang="en" dirty="0"/>
              <a:t> (Not possible through known usual methods)</a:t>
            </a:r>
          </a:p>
        </p:txBody>
      </p:sp>
    </p:spTree>
    <p:extLst>
      <p:ext uri="{BB962C8B-B14F-4D97-AF65-F5344CB8AC3E}">
        <p14:creationId xmlns:p14="http://schemas.microsoft.com/office/powerpoint/2010/main" val="1775002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66A5B-AE80-2B46-9877-0D7891CC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32" y="605117"/>
            <a:ext cx="8311555" cy="3862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0907B7-355D-6941-9E70-99447437336C}"/>
              </a:ext>
            </a:extLst>
          </p:cNvPr>
          <p:cNvSpPr/>
          <p:nvPr/>
        </p:nvSpPr>
        <p:spPr>
          <a:xfrm>
            <a:off x="1794544" y="4468076"/>
            <a:ext cx="55805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mail.python.org</a:t>
            </a:r>
            <a:r>
              <a:rPr lang="en-US" sz="1200" dirty="0"/>
              <a:t>/</a:t>
            </a:r>
            <a:r>
              <a:rPr lang="en-US" sz="1200" dirty="0" err="1"/>
              <a:t>pipermail</a:t>
            </a:r>
            <a:r>
              <a:rPr lang="en-US" sz="1200" dirty="0"/>
              <a:t>/</a:t>
            </a:r>
            <a:r>
              <a:rPr lang="en-US" sz="1200" dirty="0" err="1"/>
              <a:t>ironpython</a:t>
            </a:r>
            <a:r>
              <a:rPr lang="en-US" sz="1200" dirty="0"/>
              <a:t>-users/2012-December/016366.html</a:t>
            </a:r>
          </a:p>
        </p:txBody>
      </p:sp>
    </p:spTree>
    <p:extLst>
      <p:ext uri="{BB962C8B-B14F-4D97-AF65-F5344CB8AC3E}">
        <p14:creationId xmlns:p14="http://schemas.microsoft.com/office/powerpoint/2010/main" val="1493524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B83EE-EA51-2844-98DD-CD799B84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4" y="1628588"/>
            <a:ext cx="4530538" cy="2777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8FC90B-448E-1245-BC5C-A7D7E4442E8A}"/>
              </a:ext>
            </a:extLst>
          </p:cNvPr>
          <p:cNvSpPr txBox="1"/>
          <p:nvPr/>
        </p:nvSpPr>
        <p:spPr>
          <a:xfrm>
            <a:off x="826994" y="537882"/>
            <a:ext cx="5560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Work Sans Light"/>
                <a:sym typeface="Work Sans Light"/>
              </a:rPr>
              <a:t>Zip the IPY standard library 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Work Sans Light"/>
                <a:sym typeface="Work Sans Light"/>
              </a:rPr>
              <a:t>Add the zip file as an embedded resource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Work Sans Light"/>
                <a:sym typeface="Work Sans Light"/>
              </a:rPr>
              <a:t>Add the following function to our code: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150E03-3F72-6449-961D-5181CC0B5943}"/>
              </a:ext>
            </a:extLst>
          </p:cNvPr>
          <p:cNvCxnSpPr/>
          <p:nvPr/>
        </p:nvCxnSpPr>
        <p:spPr>
          <a:xfrm>
            <a:off x="3502959" y="1835524"/>
            <a:ext cx="151279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155AAB-0C7E-4C42-B819-1ADB8F3B997E}"/>
              </a:ext>
            </a:extLst>
          </p:cNvPr>
          <p:cNvCxnSpPr>
            <a:cxnSpLocks/>
          </p:cNvCxnSpPr>
          <p:nvPr/>
        </p:nvCxnSpPr>
        <p:spPr>
          <a:xfrm flipH="1">
            <a:off x="4538383" y="3166782"/>
            <a:ext cx="114299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CE2427-131F-024F-8604-C562B34ADBE7}"/>
              </a:ext>
            </a:extLst>
          </p:cNvPr>
          <p:cNvCxnSpPr>
            <a:cxnSpLocks/>
          </p:cNvCxnSpPr>
          <p:nvPr/>
        </p:nvCxnSpPr>
        <p:spPr>
          <a:xfrm flipH="1">
            <a:off x="4247031" y="2458570"/>
            <a:ext cx="143435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3DD5A-1E3A-8F4A-B7F9-177BB32A62E3}"/>
              </a:ext>
            </a:extLst>
          </p:cNvPr>
          <p:cNvCxnSpPr>
            <a:cxnSpLocks/>
          </p:cNvCxnSpPr>
          <p:nvPr/>
        </p:nvCxnSpPr>
        <p:spPr>
          <a:xfrm flipH="1">
            <a:off x="3823448" y="3493993"/>
            <a:ext cx="185793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5BD25B-047B-0348-BA33-067F6640C25B}"/>
              </a:ext>
            </a:extLst>
          </p:cNvPr>
          <p:cNvCxnSpPr>
            <a:cxnSpLocks/>
          </p:cNvCxnSpPr>
          <p:nvPr/>
        </p:nvCxnSpPr>
        <p:spPr>
          <a:xfrm>
            <a:off x="3724835" y="3267635"/>
            <a:ext cx="0" cy="4168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41C80A-48B6-5546-881B-987935123859}"/>
              </a:ext>
            </a:extLst>
          </p:cNvPr>
          <p:cNvSpPr txBox="1"/>
          <p:nvPr/>
        </p:nvSpPr>
        <p:spPr>
          <a:xfrm>
            <a:off x="5560358" y="2169411"/>
            <a:ext cx="231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Work Sans Light"/>
              </a:rPr>
              <a:t>Get our embedded </a:t>
            </a:r>
            <a:r>
              <a:rPr lang="en-US" sz="1600" dirty="0" err="1">
                <a:solidFill>
                  <a:schemeClr val="dk1"/>
                </a:solidFill>
                <a:latin typeface="Work Sans Light"/>
              </a:rPr>
              <a:t>stdlib</a:t>
            </a:r>
            <a:r>
              <a:rPr lang="en-US" sz="1600" dirty="0">
                <a:solidFill>
                  <a:schemeClr val="dk1"/>
                </a:solidFill>
                <a:latin typeface="Work Sans Light"/>
              </a:rPr>
              <a:t> zip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46D2D7-AFD4-524C-9566-EF86ED2BBFC9}"/>
              </a:ext>
            </a:extLst>
          </p:cNvPr>
          <p:cNvSpPr txBox="1"/>
          <p:nvPr/>
        </p:nvSpPr>
        <p:spPr>
          <a:xfrm>
            <a:off x="5748616" y="2976146"/>
            <a:ext cx="2104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Work Sans Light"/>
              </a:rPr>
              <a:t>The Magic Sauce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A4C9B3-DC41-E041-BA07-3A835A8009B4}"/>
              </a:ext>
            </a:extLst>
          </p:cNvPr>
          <p:cNvSpPr txBox="1"/>
          <p:nvPr/>
        </p:nvSpPr>
        <p:spPr>
          <a:xfrm>
            <a:off x="5691468" y="3314700"/>
            <a:ext cx="231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Work Sans Light"/>
              </a:rPr>
              <a:t>Add the </a:t>
            </a:r>
            <a:r>
              <a:rPr lang="en-US" sz="1600" dirty="0" err="1">
                <a:solidFill>
                  <a:schemeClr val="dk1"/>
                </a:solidFill>
                <a:latin typeface="Work Sans Light"/>
              </a:rPr>
              <a:t>stdlib</a:t>
            </a:r>
            <a:r>
              <a:rPr lang="en-US" sz="1600" dirty="0">
                <a:solidFill>
                  <a:schemeClr val="dk1"/>
                </a:solidFill>
                <a:latin typeface="Work Sans Light"/>
              </a:rPr>
              <a:t> to the </a:t>
            </a:r>
            <a:r>
              <a:rPr lang="en-US" sz="1600" dirty="0" err="1">
                <a:solidFill>
                  <a:schemeClr val="dk1"/>
                </a:solidFill>
                <a:latin typeface="Work Sans Light"/>
              </a:rPr>
              <a:t>sys.path</a:t>
            </a:r>
            <a:r>
              <a:rPr lang="en-US" sz="1600" dirty="0">
                <a:solidFill>
                  <a:schemeClr val="dk1"/>
                </a:solidFill>
                <a:latin typeface="Work Sans Light"/>
              </a:rPr>
              <a:t> of our engine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1AB4CD-953E-6B40-9A93-825B89AAC048}"/>
              </a:ext>
            </a:extLst>
          </p:cNvPr>
          <p:cNvCxnSpPr/>
          <p:nvPr/>
        </p:nvCxnSpPr>
        <p:spPr>
          <a:xfrm>
            <a:off x="4148418" y="2169411"/>
            <a:ext cx="0" cy="5847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30F886-6F26-B845-B1A6-EFF8DF38DD26}"/>
              </a:ext>
            </a:extLst>
          </p:cNvPr>
          <p:cNvCxnSpPr>
            <a:cxnSpLocks/>
          </p:cNvCxnSpPr>
          <p:nvPr/>
        </p:nvCxnSpPr>
        <p:spPr>
          <a:xfrm flipH="1">
            <a:off x="5109882" y="1782698"/>
            <a:ext cx="58158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96707B-3B94-B944-BFF4-E4CD6151B3CE}"/>
              </a:ext>
            </a:extLst>
          </p:cNvPr>
          <p:cNvSpPr txBox="1"/>
          <p:nvPr/>
        </p:nvSpPr>
        <p:spPr>
          <a:xfrm>
            <a:off x="5909981" y="1507378"/>
            <a:ext cx="167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Work Sans Light"/>
              </a:rPr>
              <a:t>Our IPY engine instance</a:t>
            </a:r>
          </a:p>
        </p:txBody>
      </p:sp>
    </p:spTree>
    <p:extLst>
      <p:ext uri="{BB962C8B-B14F-4D97-AF65-F5344CB8AC3E}">
        <p14:creationId xmlns:p14="http://schemas.microsoft.com/office/powerpoint/2010/main" val="29637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ctrTitle" idx="4294967295"/>
          </p:nvPr>
        </p:nvSpPr>
        <p:spPr>
          <a:xfrm>
            <a:off x="551348" y="637086"/>
            <a:ext cx="3892506" cy="7693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whoami</a:t>
            </a:r>
            <a:endParaRPr sz="48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4294967295"/>
          </p:nvPr>
        </p:nvSpPr>
        <p:spPr>
          <a:xfrm>
            <a:off x="694380" y="1486774"/>
            <a:ext cx="4192256" cy="24188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Marcello</a:t>
            </a:r>
          </a:p>
          <a:p>
            <a:pPr marL="0" indent="0">
              <a:buNone/>
            </a:pPr>
            <a:r>
              <a:rPr lang="en" dirty="0"/>
              <a:t>@byt3bl33d3r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/>
              <a:t>Python fanatic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>
              <a:buNone/>
            </a:pPr>
            <a:r>
              <a:rPr lang="en-US" dirty="0"/>
              <a:t>https://github.com/byt3bl33d3r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6B986-C2FB-034D-A6C4-1565BEC9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93" y="652942"/>
            <a:ext cx="3252652" cy="3252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D5E4-BD84-C848-891E-D20CDB73F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094" y="547926"/>
            <a:ext cx="4950000" cy="675756"/>
          </a:xfrm>
        </p:spPr>
        <p:txBody>
          <a:bodyPr/>
          <a:lstStyle/>
          <a:p>
            <a:r>
              <a:rPr lang="en-US" dirty="0" err="1"/>
              <a:t>Womp</a:t>
            </a:r>
            <a:r>
              <a:rPr lang="en-US" dirty="0"/>
              <a:t> </a:t>
            </a:r>
            <a:r>
              <a:rPr lang="en-US" dirty="0" err="1"/>
              <a:t>Womp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DA290-E5EC-2446-A1F1-34E55A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41" y="1317811"/>
            <a:ext cx="6524048" cy="308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74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1 week later spongebob">
            <a:extLst>
              <a:ext uri="{FF2B5EF4-FFF2-40B4-BE49-F238E27FC236}">
                <a16:creationId xmlns:a16="http://schemas.microsoft.com/office/drawing/2014/main" id="{4D2B5BE4-B216-7942-A3D4-449DA314E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4" y="525116"/>
            <a:ext cx="7163435" cy="403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7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1F323-C809-E840-89C6-9DD40491F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8" t="1751" r="1120"/>
          <a:stretch/>
        </p:blipFill>
        <p:spPr>
          <a:xfrm>
            <a:off x="1525590" y="584947"/>
            <a:ext cx="5836675" cy="3771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08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9BAB00-B270-B348-B63C-1F0A7C18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53" y="578224"/>
            <a:ext cx="4939550" cy="894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2E885-163E-BD41-BA70-4F6DE856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9" y="1532964"/>
            <a:ext cx="3805639" cy="2380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B7C39-9E05-DD48-A6E5-29EF7C896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40" y="2131359"/>
            <a:ext cx="4306284" cy="223343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4EBB0A-F56F-CA4E-9D84-A2AD63142218}"/>
              </a:ext>
            </a:extLst>
          </p:cNvPr>
          <p:cNvCxnSpPr>
            <a:cxnSpLocks/>
          </p:cNvCxnSpPr>
          <p:nvPr/>
        </p:nvCxnSpPr>
        <p:spPr>
          <a:xfrm>
            <a:off x="3032312" y="1250576"/>
            <a:ext cx="1976717" cy="15733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2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its murdering time meme">
            <a:extLst>
              <a:ext uri="{FF2B5EF4-FFF2-40B4-BE49-F238E27FC236}">
                <a16:creationId xmlns:a16="http://schemas.microsoft.com/office/drawing/2014/main" id="{071624DF-4546-9148-99EC-405FE8D1D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6"/>
          <a:stretch/>
        </p:blipFill>
        <p:spPr bwMode="auto">
          <a:xfrm>
            <a:off x="2628473" y="490818"/>
            <a:ext cx="3536724" cy="351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C059C-BE9B-234C-9744-0B020D67ECA0}"/>
              </a:ext>
            </a:extLst>
          </p:cNvPr>
          <p:cNvSpPr txBox="1"/>
          <p:nvPr/>
        </p:nvSpPr>
        <p:spPr>
          <a:xfrm>
            <a:off x="2396585" y="4188951"/>
            <a:ext cx="400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But hey! It works now!</a:t>
            </a:r>
          </a:p>
        </p:txBody>
      </p:sp>
    </p:spTree>
    <p:extLst>
      <p:ext uri="{BB962C8B-B14F-4D97-AF65-F5344CB8AC3E}">
        <p14:creationId xmlns:p14="http://schemas.microsoft.com/office/powerpoint/2010/main" val="99049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DE1E-AC27-F447-A600-A753C82BC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006" y="521033"/>
            <a:ext cx="5757794" cy="716096"/>
          </a:xfrm>
        </p:spPr>
        <p:txBody>
          <a:bodyPr/>
          <a:lstStyle/>
          <a:p>
            <a:r>
              <a:rPr lang="en-US" dirty="0"/>
              <a:t>Technical Challenges</a:t>
            </a:r>
          </a:p>
        </p:txBody>
      </p:sp>
      <p:sp>
        <p:nvSpPr>
          <p:cNvPr id="7" name="Google Shape;148;p20">
            <a:extLst>
              <a:ext uri="{FF2B5EF4-FFF2-40B4-BE49-F238E27FC236}">
                <a16:creationId xmlns:a16="http://schemas.microsoft.com/office/drawing/2014/main" id="{99205883-ACF9-804F-A9E0-05029742F75A}"/>
              </a:ext>
            </a:extLst>
          </p:cNvPr>
          <p:cNvSpPr txBox="1">
            <a:spLocks/>
          </p:cNvSpPr>
          <p:nvPr/>
        </p:nvSpPr>
        <p:spPr>
          <a:xfrm>
            <a:off x="703904" y="1237129"/>
            <a:ext cx="7525696" cy="310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dirty="0">
                <a:sym typeface="Work Sans"/>
              </a:rPr>
              <a:t>Learn C# (Work in progress)</a:t>
            </a:r>
          </a:p>
          <a:p>
            <a:pPr marL="342900" indent="-342900"/>
            <a:r>
              <a:rPr lang="en-US" strike="sngStrike" dirty="0">
                <a:sym typeface="Work Sans"/>
              </a:rPr>
              <a:t>Setting up an IPY dev environment</a:t>
            </a:r>
          </a:p>
          <a:p>
            <a:pPr marL="342900" indent="-342900"/>
            <a:r>
              <a:rPr lang="en-US" dirty="0">
                <a:sym typeface="Work Sans"/>
              </a:rPr>
              <a:t>Get IPY scripts to run natively on windows? ( We can embed the IPY engine in a C# binary/.NET Assembly!)</a:t>
            </a:r>
          </a:p>
          <a:p>
            <a:pPr marL="800100" lvl="1" indent="-342900"/>
            <a:r>
              <a:rPr lang="en-US" strike="sngStrike" dirty="0">
                <a:sym typeface="Work Sans"/>
              </a:rPr>
              <a:t>How do we give access to the Python </a:t>
            </a:r>
            <a:r>
              <a:rPr lang="en-US" strike="sngStrike" dirty="0" err="1">
                <a:sym typeface="Work Sans"/>
              </a:rPr>
              <a:t>stdlib</a:t>
            </a:r>
            <a:r>
              <a:rPr lang="en-US" strike="sngStrike" dirty="0">
                <a:sym typeface="Work Sans"/>
              </a:rPr>
              <a:t> to our embedded script?</a:t>
            </a:r>
          </a:p>
          <a:p>
            <a:pPr marL="800100" lvl="1" indent="-342900"/>
            <a:r>
              <a:rPr lang="en-US" dirty="0">
                <a:sym typeface="Work Sans"/>
              </a:rPr>
              <a:t>Needs third party DLLs</a:t>
            </a:r>
          </a:p>
          <a:p>
            <a:pPr marL="342900" indent="-342900"/>
            <a:r>
              <a:rPr lang="en" strike="sngStrike" dirty="0"/>
              <a:t>Compile IPY scripts?</a:t>
            </a:r>
            <a:r>
              <a:rPr lang="en" dirty="0"/>
              <a:t> (Not possible through known usual methods)</a:t>
            </a:r>
          </a:p>
        </p:txBody>
      </p:sp>
    </p:spTree>
    <p:extLst>
      <p:ext uri="{BB962C8B-B14F-4D97-AF65-F5344CB8AC3E}">
        <p14:creationId xmlns:p14="http://schemas.microsoft.com/office/powerpoint/2010/main" val="1707016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2800-7914-CD44-B0B5-6726FA11E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58" y="514309"/>
            <a:ext cx="4950000" cy="695926"/>
          </a:xfrm>
        </p:spPr>
        <p:txBody>
          <a:bodyPr/>
          <a:lstStyle/>
          <a:p>
            <a:r>
              <a:rPr lang="en-US" dirty="0" err="1"/>
              <a:t>ILMerge</a:t>
            </a:r>
            <a:r>
              <a:rPr lang="en-US" dirty="0"/>
              <a:t>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BC0196-A3FF-B741-9AAA-0D75F1ACB1E1}"/>
              </a:ext>
            </a:extLst>
          </p:cNvPr>
          <p:cNvSpPr txBox="1">
            <a:spLocks/>
          </p:cNvSpPr>
          <p:nvPr/>
        </p:nvSpPr>
        <p:spPr>
          <a:xfrm>
            <a:off x="716964" y="1926249"/>
            <a:ext cx="5737623" cy="67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b="0" dirty="0" err="1">
                <a:latin typeface="Work Sans Light"/>
                <a:sym typeface="Work Sans Light"/>
              </a:rPr>
              <a:t>Womp</a:t>
            </a:r>
            <a:r>
              <a:rPr lang="en-US" b="0" dirty="0">
                <a:latin typeface="Work Sans Light"/>
                <a:sym typeface="Work Sans Light"/>
              </a:rPr>
              <a:t> </a:t>
            </a:r>
            <a:r>
              <a:rPr lang="en-US" b="0" dirty="0" err="1">
                <a:latin typeface="Work Sans Light"/>
                <a:sym typeface="Work Sans Light"/>
              </a:rPr>
              <a:t>Womp</a:t>
            </a:r>
            <a:endParaRPr lang="en-US" b="0" dirty="0">
              <a:latin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55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82316-79E6-2D41-89A6-84628379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17" y="1150606"/>
            <a:ext cx="4738360" cy="32034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C1F2A0-7EC4-7F43-9BA9-7D3BC195F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58" y="514309"/>
            <a:ext cx="4950000" cy="695926"/>
          </a:xfrm>
        </p:spPr>
        <p:txBody>
          <a:bodyPr/>
          <a:lstStyle/>
          <a:p>
            <a:r>
              <a:rPr lang="en-US" dirty="0"/>
              <a:t>Wat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C38E0-A6D4-FB45-A218-BAF8EF9D8959}"/>
              </a:ext>
            </a:extLst>
          </p:cNvPr>
          <p:cNvSpPr/>
          <p:nvPr/>
        </p:nvSpPr>
        <p:spPr>
          <a:xfrm>
            <a:off x="1496848" y="4354094"/>
            <a:ext cx="6273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/questions/8955268/using-</a:t>
            </a:r>
            <a:r>
              <a:rPr lang="en-US" dirty="0" err="1"/>
              <a:t>ilmerge</a:t>
            </a:r>
            <a:r>
              <a:rPr lang="en-US" dirty="0"/>
              <a:t>-with-</a:t>
            </a:r>
            <a:r>
              <a:rPr lang="en-US" dirty="0" err="1"/>
              <a:t>ironpython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75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E27C94-815C-E242-B901-A3EA42576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51"/>
          <a:stretch/>
        </p:blipFill>
        <p:spPr>
          <a:xfrm>
            <a:off x="654375" y="542107"/>
            <a:ext cx="5728833" cy="11364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5EE663-77C6-0246-889A-5B0784C981BB}"/>
              </a:ext>
            </a:extLst>
          </p:cNvPr>
          <p:cNvSpPr/>
          <p:nvPr/>
        </p:nvSpPr>
        <p:spPr>
          <a:xfrm>
            <a:off x="843786" y="4285943"/>
            <a:ext cx="71911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blogs.msdn.microsoft.com</a:t>
            </a:r>
            <a:r>
              <a:rPr lang="en-US" sz="1100" dirty="0"/>
              <a:t>/</a:t>
            </a:r>
            <a:r>
              <a:rPr lang="en-US" sz="1100" dirty="0" err="1"/>
              <a:t>microsoft_press</a:t>
            </a:r>
            <a:r>
              <a:rPr lang="en-US" sz="1100" dirty="0"/>
              <a:t>/2010/02/03/jeffrey-richter-excerpt-2-from-clr-via-c-third-edition/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022B9-6DFA-0B47-93D2-8166FFB5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" y="1759353"/>
            <a:ext cx="7002924" cy="441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3006A3-643C-2B4E-8C2C-7798D2F15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75" y="2221377"/>
            <a:ext cx="5067156" cy="21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4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23BD6C-3F02-4B46-B8CD-7B568980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58" y="514309"/>
            <a:ext cx="7162436" cy="1229582"/>
          </a:xfrm>
        </p:spPr>
        <p:txBody>
          <a:bodyPr/>
          <a:lstStyle/>
          <a:p>
            <a:r>
              <a:rPr lang="en-US" dirty="0"/>
              <a:t>So… What’s the point of using </a:t>
            </a:r>
            <a:r>
              <a:rPr lang="en-US" dirty="0" err="1"/>
              <a:t>ILMerge</a:t>
            </a:r>
            <a:r>
              <a:rPr lang="en-US" dirty="0"/>
              <a:t> anymore?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4ED5-8347-CE4E-A250-510240D9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4" y="2122529"/>
            <a:ext cx="7884037" cy="159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5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45276" y="2666659"/>
            <a:ext cx="3936128" cy="8071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u do dis?</a:t>
            </a:r>
            <a:endParaRPr dirty="0"/>
          </a:p>
        </p:txBody>
      </p:sp>
      <p:sp>
        <p:nvSpPr>
          <p:cNvPr id="93" name="Google Shape;93;p15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lang="en" sz="96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DE1E-AC27-F447-A600-A753C82BC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006" y="521033"/>
            <a:ext cx="5757794" cy="716096"/>
          </a:xfrm>
        </p:spPr>
        <p:txBody>
          <a:bodyPr/>
          <a:lstStyle/>
          <a:p>
            <a:r>
              <a:rPr lang="en-US" dirty="0"/>
              <a:t>Technical Challenges</a:t>
            </a:r>
          </a:p>
        </p:txBody>
      </p:sp>
      <p:sp>
        <p:nvSpPr>
          <p:cNvPr id="7" name="Google Shape;148;p20">
            <a:extLst>
              <a:ext uri="{FF2B5EF4-FFF2-40B4-BE49-F238E27FC236}">
                <a16:creationId xmlns:a16="http://schemas.microsoft.com/office/drawing/2014/main" id="{99205883-ACF9-804F-A9E0-05029742F75A}"/>
              </a:ext>
            </a:extLst>
          </p:cNvPr>
          <p:cNvSpPr txBox="1">
            <a:spLocks/>
          </p:cNvSpPr>
          <p:nvPr/>
        </p:nvSpPr>
        <p:spPr>
          <a:xfrm>
            <a:off x="703904" y="1237129"/>
            <a:ext cx="7525696" cy="3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dirty="0">
                <a:sym typeface="Work Sans"/>
              </a:rPr>
              <a:t>Learn C# (Work in progress)</a:t>
            </a:r>
          </a:p>
          <a:p>
            <a:pPr marL="342900" indent="-342900"/>
            <a:r>
              <a:rPr lang="en-US" strike="sngStrike" dirty="0">
                <a:sym typeface="Work Sans"/>
              </a:rPr>
              <a:t>Setting up an IPY dev environment</a:t>
            </a:r>
          </a:p>
          <a:p>
            <a:pPr marL="342900" indent="-342900"/>
            <a:r>
              <a:rPr lang="en-US" dirty="0">
                <a:sym typeface="Work Sans"/>
              </a:rPr>
              <a:t>Get IPY scripts to run natively on windows? ( We can embed the IPY engine in a C# binary/.NET Assembly!)</a:t>
            </a:r>
          </a:p>
          <a:p>
            <a:pPr marL="800100" lvl="1" indent="-342900"/>
            <a:r>
              <a:rPr lang="en-US" strike="sngStrike" dirty="0">
                <a:sym typeface="Work Sans"/>
              </a:rPr>
              <a:t>How do we give access to the Python </a:t>
            </a:r>
            <a:r>
              <a:rPr lang="en-US" strike="sngStrike" dirty="0" err="1">
                <a:sym typeface="Work Sans"/>
              </a:rPr>
              <a:t>stdlib</a:t>
            </a:r>
            <a:r>
              <a:rPr lang="en-US" strike="sngStrike" dirty="0">
                <a:sym typeface="Work Sans"/>
              </a:rPr>
              <a:t> to our embedded script?</a:t>
            </a:r>
          </a:p>
          <a:p>
            <a:pPr marL="800100" lvl="1" indent="-342900"/>
            <a:r>
              <a:rPr lang="en-US" strike="sngStrike" dirty="0">
                <a:sym typeface="Work Sans"/>
              </a:rPr>
              <a:t>Needs third party DLLs</a:t>
            </a:r>
          </a:p>
          <a:p>
            <a:pPr marL="800100" lvl="1" indent="-342900"/>
            <a:r>
              <a:rPr lang="en-US" dirty="0">
                <a:sym typeface="Work Sans"/>
              </a:rPr>
              <a:t>Only works on .NET &gt; v4.0</a:t>
            </a:r>
          </a:p>
          <a:p>
            <a:pPr marL="342900" indent="-342900"/>
            <a:r>
              <a:rPr lang="en" strike="sngStrike" dirty="0"/>
              <a:t>Compile IPY scripts?</a:t>
            </a:r>
            <a:r>
              <a:rPr lang="en" dirty="0"/>
              <a:t> (Not possible through known usual methods)</a:t>
            </a:r>
          </a:p>
        </p:txBody>
      </p:sp>
    </p:spTree>
    <p:extLst>
      <p:ext uri="{BB962C8B-B14F-4D97-AF65-F5344CB8AC3E}">
        <p14:creationId xmlns:p14="http://schemas.microsoft.com/office/powerpoint/2010/main" val="2627748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3CBBCB-40CD-ED49-B744-77231D59D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91" y="489857"/>
            <a:ext cx="6104266" cy="4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06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DE1E-AC27-F447-A600-A753C82BC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880" y="404949"/>
            <a:ext cx="7018359" cy="1064622"/>
          </a:xfrm>
        </p:spPr>
        <p:txBody>
          <a:bodyPr/>
          <a:lstStyle/>
          <a:p>
            <a:r>
              <a:rPr lang="en-US" sz="3200" dirty="0"/>
              <a:t>Cool stuff we discovered along the way</a:t>
            </a:r>
          </a:p>
        </p:txBody>
      </p:sp>
      <p:sp>
        <p:nvSpPr>
          <p:cNvPr id="5" name="Google Shape;148;p20">
            <a:extLst>
              <a:ext uri="{FF2B5EF4-FFF2-40B4-BE49-F238E27FC236}">
                <a16:creationId xmlns:a16="http://schemas.microsoft.com/office/drawing/2014/main" id="{7FE3077F-32B5-0B44-A160-BF6D79538455}"/>
              </a:ext>
            </a:extLst>
          </p:cNvPr>
          <p:cNvSpPr txBox="1">
            <a:spLocks/>
          </p:cNvSpPr>
          <p:nvPr/>
        </p:nvSpPr>
        <p:spPr>
          <a:xfrm>
            <a:off x="616880" y="1397726"/>
            <a:ext cx="7525696" cy="203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8" indent="0">
              <a:spcBef>
                <a:spcPts val="600"/>
              </a:spcBef>
              <a:buNone/>
            </a:pPr>
            <a:endParaRPr lang="en-US" dirty="0">
              <a:sym typeface="Work Sans"/>
            </a:endParaRPr>
          </a:p>
        </p:txBody>
      </p:sp>
      <p:sp>
        <p:nvSpPr>
          <p:cNvPr id="6" name="Google Shape;148;p20">
            <a:extLst>
              <a:ext uri="{FF2B5EF4-FFF2-40B4-BE49-F238E27FC236}">
                <a16:creationId xmlns:a16="http://schemas.microsoft.com/office/drawing/2014/main" id="{D239CF12-05C6-0B4F-BB9E-F4D24339C46D}"/>
              </a:ext>
            </a:extLst>
          </p:cNvPr>
          <p:cNvSpPr txBox="1">
            <a:spLocks/>
          </p:cNvSpPr>
          <p:nvPr/>
        </p:nvSpPr>
        <p:spPr>
          <a:xfrm>
            <a:off x="703904" y="1397724"/>
            <a:ext cx="7525696" cy="276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dirty="0">
                <a:sym typeface="Work Sans"/>
              </a:rPr>
              <a:t>Better way of creating Python executables for Windows!</a:t>
            </a:r>
          </a:p>
          <a:p>
            <a:pPr marL="342900" indent="-342900"/>
            <a:r>
              <a:rPr lang="en-US" dirty="0">
                <a:sym typeface="Work Sans"/>
              </a:rPr>
              <a:t>A lesser known way (but much better!) of creating a single EXE that depends on third party Assemblies</a:t>
            </a:r>
          </a:p>
          <a:p>
            <a:pPr marL="342900" indent="-342900"/>
            <a:r>
              <a:rPr lang="en-US" dirty="0">
                <a:sym typeface="Work Sans"/>
              </a:rPr>
              <a:t>From a development standpoint… this is amazing!</a:t>
            </a:r>
          </a:p>
          <a:p>
            <a:pPr marL="0" indent="0">
              <a:buNone/>
            </a:pPr>
            <a:endParaRPr lang="en-US" dirty="0">
              <a:sym typeface="Work Sans"/>
            </a:endParaRPr>
          </a:p>
          <a:p>
            <a:pPr marL="342900" indent="-342900"/>
            <a:r>
              <a:rPr lang="en" dirty="0"/>
              <a:t>Native IPY script execution on Windows 10 through an embedded IPY engine in a C# binary! &lt;- Our Goal!</a:t>
            </a:r>
          </a:p>
        </p:txBody>
      </p:sp>
    </p:spTree>
    <p:extLst>
      <p:ext uri="{BB962C8B-B14F-4D97-AF65-F5344CB8AC3E}">
        <p14:creationId xmlns:p14="http://schemas.microsoft.com/office/powerpoint/2010/main" val="1096994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Dynamic Language Runtime Architecture Overview">
            <a:extLst>
              <a:ext uri="{FF2B5EF4-FFF2-40B4-BE49-F238E27FC236}">
                <a16:creationId xmlns:a16="http://schemas.microsoft.com/office/drawing/2014/main" id="{E9FD5C59-D205-304B-B1D2-E5627483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63" y="1620871"/>
            <a:ext cx="5522678" cy="260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1EA236-0EB6-D94A-B4E5-7F53936AE889}"/>
              </a:ext>
            </a:extLst>
          </p:cNvPr>
          <p:cNvSpPr/>
          <p:nvPr/>
        </p:nvSpPr>
        <p:spPr>
          <a:xfrm>
            <a:off x="768874" y="4336682"/>
            <a:ext cx="75420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docs.microsoft.com</a:t>
            </a:r>
            <a:r>
              <a:rPr lang="en-US" sz="1100" dirty="0"/>
              <a:t>/</a:t>
            </a:r>
            <a:r>
              <a:rPr lang="en-US" sz="1100" dirty="0" err="1"/>
              <a:t>en</a:t>
            </a:r>
            <a:r>
              <a:rPr lang="en-US" sz="1100" dirty="0"/>
              <a:t>-us/dotnet/framework/reflection-and-</a:t>
            </a:r>
            <a:r>
              <a:rPr lang="en-US" sz="1100" dirty="0" err="1"/>
              <a:t>codedom</a:t>
            </a:r>
            <a:r>
              <a:rPr lang="en-US" sz="1100" dirty="0"/>
              <a:t>/dynamic-language-runtime-overview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71DF5F-4F0C-074D-9946-9963BD25B9F2}"/>
              </a:ext>
            </a:extLst>
          </p:cNvPr>
          <p:cNvSpPr txBox="1">
            <a:spLocks/>
          </p:cNvSpPr>
          <p:nvPr/>
        </p:nvSpPr>
        <p:spPr>
          <a:xfrm>
            <a:off x="545034" y="463731"/>
            <a:ext cx="7018359" cy="62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3200" dirty="0"/>
              <a:t>How is this even possible?</a:t>
            </a:r>
          </a:p>
        </p:txBody>
      </p:sp>
    </p:spTree>
    <p:extLst>
      <p:ext uri="{BB962C8B-B14F-4D97-AF65-F5344CB8AC3E}">
        <p14:creationId xmlns:p14="http://schemas.microsoft.com/office/powerpoint/2010/main" val="3810909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45276" y="2666659"/>
            <a:ext cx="6154614" cy="8071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Weaponization</a:t>
            </a:r>
            <a:endParaRPr dirty="0"/>
          </a:p>
        </p:txBody>
      </p:sp>
      <p:sp>
        <p:nvSpPr>
          <p:cNvPr id="93" name="Google Shape;93;p15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lang="en" sz="9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4400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A2E556-C50A-FE41-9B7D-C6AFDB2E4D6D}"/>
              </a:ext>
            </a:extLst>
          </p:cNvPr>
          <p:cNvSpPr txBox="1">
            <a:spLocks/>
          </p:cNvSpPr>
          <p:nvPr/>
        </p:nvSpPr>
        <p:spPr>
          <a:xfrm>
            <a:off x="643005" y="521033"/>
            <a:ext cx="7919697" cy="71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dirty="0"/>
              <a:t>Mo Progress Mo Problems</a:t>
            </a:r>
          </a:p>
        </p:txBody>
      </p:sp>
      <p:sp>
        <p:nvSpPr>
          <p:cNvPr id="5" name="Google Shape;148;p20">
            <a:extLst>
              <a:ext uri="{FF2B5EF4-FFF2-40B4-BE49-F238E27FC236}">
                <a16:creationId xmlns:a16="http://schemas.microsoft.com/office/drawing/2014/main" id="{5E5FE3D7-A8B5-E741-B326-1A12B9B07409}"/>
              </a:ext>
            </a:extLst>
          </p:cNvPr>
          <p:cNvSpPr txBox="1">
            <a:spLocks/>
          </p:cNvSpPr>
          <p:nvPr/>
        </p:nvSpPr>
        <p:spPr>
          <a:xfrm>
            <a:off x="703904" y="1237129"/>
            <a:ext cx="7525696" cy="310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dirty="0">
                <a:sym typeface="Work Sans"/>
              </a:rPr>
              <a:t>Learn C# (Work in Progress)</a:t>
            </a:r>
          </a:p>
          <a:p>
            <a:pPr marL="342900" indent="-342900"/>
            <a:r>
              <a:rPr lang="en-US" dirty="0">
                <a:sym typeface="Work Sans"/>
              </a:rPr>
              <a:t>File size</a:t>
            </a:r>
          </a:p>
          <a:p>
            <a:pPr marL="800100" lvl="1" indent="-342900"/>
            <a:r>
              <a:rPr lang="en-US" dirty="0">
                <a:sym typeface="Work Sans"/>
              </a:rPr>
              <a:t>The binary with embedded </a:t>
            </a:r>
            <a:r>
              <a:rPr lang="en-US" dirty="0" err="1">
                <a:sym typeface="Work Sans"/>
              </a:rPr>
              <a:t>stdlib</a:t>
            </a:r>
            <a:r>
              <a:rPr lang="en-US" dirty="0">
                <a:sym typeface="Work Sans"/>
              </a:rPr>
              <a:t> is ~15 MB (~8MB with max compression level) </a:t>
            </a:r>
          </a:p>
          <a:p>
            <a:pPr marL="342900" indent="-342900"/>
            <a:r>
              <a:rPr lang="en-US" dirty="0" err="1">
                <a:sym typeface="Work Sans"/>
              </a:rPr>
              <a:t>Opsec</a:t>
            </a:r>
            <a:r>
              <a:rPr lang="en-US" dirty="0">
                <a:sym typeface="Work Sans"/>
              </a:rPr>
              <a:t> </a:t>
            </a:r>
          </a:p>
          <a:p>
            <a:pPr marL="800100" lvl="1" indent="-342900"/>
            <a:r>
              <a:rPr lang="en-US" dirty="0">
                <a:sym typeface="Work Sans"/>
              </a:rPr>
              <a:t>Preferably want nothing to touch disk</a:t>
            </a:r>
          </a:p>
          <a:p>
            <a:pPr marL="342900" indent="-342900"/>
            <a:r>
              <a:rPr lang="en-US" dirty="0">
                <a:sym typeface="Work Sans"/>
              </a:rPr>
              <a:t>Can we get it to work on .NET &lt; v4.0 ?</a:t>
            </a:r>
          </a:p>
          <a:p>
            <a:pPr marL="342900" indent="-342900"/>
            <a:r>
              <a:rPr lang="en-US" dirty="0">
                <a:sym typeface="Work Sans"/>
              </a:rPr>
              <a:t>Port some of the existing C# tooling over IPY</a:t>
            </a:r>
          </a:p>
          <a:p>
            <a:pPr marL="342900" indent="-342900"/>
            <a:r>
              <a:rPr lang="en-US" dirty="0">
                <a:sym typeface="Work Sans"/>
              </a:rPr>
              <a:t>Data type conversions between IPY &lt;-&gt; C#</a:t>
            </a:r>
          </a:p>
          <a:p>
            <a:pPr marL="0" indent="0">
              <a:buNone/>
            </a:pPr>
            <a:endParaRPr lang="en-US" dirty="0"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876611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A2E556-C50A-FE41-9B7D-C6AFDB2E4D6D}"/>
              </a:ext>
            </a:extLst>
          </p:cNvPr>
          <p:cNvSpPr txBox="1">
            <a:spLocks/>
          </p:cNvSpPr>
          <p:nvPr/>
        </p:nvSpPr>
        <p:spPr>
          <a:xfrm>
            <a:off x="643005" y="521033"/>
            <a:ext cx="7919697" cy="66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3200" dirty="0"/>
              <a:t>Do we really need the Python </a:t>
            </a:r>
            <a:r>
              <a:rPr lang="en-US" sz="3200" dirty="0" err="1"/>
              <a:t>Stdlib</a:t>
            </a:r>
            <a:r>
              <a:rPr lang="en-US" sz="3200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623438-08E0-3846-9B58-C166907AC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5" t="6281" r="14109" b="5378"/>
          <a:stretch/>
        </p:blipFill>
        <p:spPr>
          <a:xfrm>
            <a:off x="5189220" y="1182189"/>
            <a:ext cx="3435531" cy="1378050"/>
          </a:xfrm>
          <a:prstGeom prst="rect">
            <a:avLst/>
          </a:prstGeom>
        </p:spPr>
      </p:pic>
      <p:sp>
        <p:nvSpPr>
          <p:cNvPr id="7" name="Google Shape;148;p20">
            <a:extLst>
              <a:ext uri="{FF2B5EF4-FFF2-40B4-BE49-F238E27FC236}">
                <a16:creationId xmlns:a16="http://schemas.microsoft.com/office/drawing/2014/main" id="{FB93A576-A521-0641-A66F-3105F76F5E29}"/>
              </a:ext>
            </a:extLst>
          </p:cNvPr>
          <p:cNvSpPr txBox="1">
            <a:spLocks/>
          </p:cNvSpPr>
          <p:nvPr/>
        </p:nvSpPr>
        <p:spPr>
          <a:xfrm>
            <a:off x="703904" y="1237129"/>
            <a:ext cx="3691747" cy="310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dirty="0">
                <a:sym typeface="Work Sans"/>
              </a:rPr>
              <a:t>It would be nice in the long run. But, we have access to .NET! </a:t>
            </a:r>
          </a:p>
          <a:p>
            <a:pPr marL="342900" indent="-342900"/>
            <a:r>
              <a:rPr lang="en-US" dirty="0">
                <a:sym typeface="Work Sans"/>
              </a:rPr>
              <a:t>We could stream it down over the network If needed</a:t>
            </a:r>
          </a:p>
          <a:p>
            <a:pPr marL="342900" indent="-342900"/>
            <a:endParaRPr lang="en-US" dirty="0">
              <a:sym typeface="Work Sans"/>
            </a:endParaRPr>
          </a:p>
          <a:p>
            <a:pPr marL="342900" indent="-342900"/>
            <a:r>
              <a:rPr lang="en-US" dirty="0">
                <a:sym typeface="Work Sans"/>
              </a:rPr>
              <a:t>From 15MB to 10KB!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08E09-7AF5-A048-ADE6-ACF2181C1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2"/>
          <a:stretch/>
        </p:blipFill>
        <p:spPr>
          <a:xfrm>
            <a:off x="4602853" y="2620736"/>
            <a:ext cx="3816376" cy="209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71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3138-CB4E-5342-A78F-C2963D1D1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96" y="409439"/>
            <a:ext cx="7337631" cy="735308"/>
          </a:xfrm>
        </p:spPr>
        <p:txBody>
          <a:bodyPr/>
          <a:lstStyle/>
          <a:p>
            <a:r>
              <a:rPr lang="en-US" dirty="0"/>
              <a:t>Look ma’ ! No PowerShell!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F4BEB-41AB-CA48-8CEC-E3274977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32" y="1436916"/>
            <a:ext cx="5877312" cy="27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90BA2-1D36-9A42-86FA-34D7D32F9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9" b="1905"/>
          <a:stretch/>
        </p:blipFill>
        <p:spPr>
          <a:xfrm>
            <a:off x="5087982" y="1148282"/>
            <a:ext cx="3454892" cy="3304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70C1B3-3CFF-2F4E-BCC4-5ABAB925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293" y="1148282"/>
            <a:ext cx="4972751" cy="3587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5C172E-FB7E-D34C-BE15-E7F09A224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058" y="1280161"/>
            <a:ext cx="5671986" cy="326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673D3-1036-994A-B83A-999660D43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32" y="1283696"/>
            <a:ext cx="7666378" cy="30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4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3E296A-8686-614B-A986-96C39CD1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5721"/>
          <a:stretch/>
        </p:blipFill>
        <p:spPr>
          <a:xfrm>
            <a:off x="511086" y="1301387"/>
            <a:ext cx="4309789" cy="15435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FF2F96-BDEA-CC48-8C74-2A6933B7F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366" y="458425"/>
            <a:ext cx="7337631" cy="735308"/>
          </a:xfrm>
        </p:spPr>
        <p:txBody>
          <a:bodyPr/>
          <a:lstStyle/>
          <a:p>
            <a:r>
              <a:rPr lang="en-US" dirty="0"/>
              <a:t>IPY Engine Inception</a:t>
            </a:r>
          </a:p>
        </p:txBody>
      </p:sp>
      <p:pic>
        <p:nvPicPr>
          <p:cNvPr id="34820" name="Picture 4" descr="https://i.imgflip.com/2jbd03.jpg">
            <a:extLst>
              <a:ext uri="{FF2B5EF4-FFF2-40B4-BE49-F238E27FC236}">
                <a16:creationId xmlns:a16="http://schemas.microsoft.com/office/drawing/2014/main" id="{93B34CC9-F2CB-E241-A088-9E674BE43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078" y="2233697"/>
            <a:ext cx="3820886" cy="246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69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7BF9-B6D5-0443-82A8-6C6BCD0E9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557" y="497499"/>
            <a:ext cx="7771971" cy="759801"/>
          </a:xfrm>
        </p:spPr>
        <p:txBody>
          <a:bodyPr/>
          <a:lstStyle/>
          <a:p>
            <a:r>
              <a:rPr lang="en-US" dirty="0"/>
              <a:t>Holy ****</a:t>
            </a:r>
          </a:p>
        </p:txBody>
      </p:sp>
      <p:sp>
        <p:nvSpPr>
          <p:cNvPr id="4" name="Google Shape;148;p20">
            <a:extLst>
              <a:ext uri="{FF2B5EF4-FFF2-40B4-BE49-F238E27FC236}">
                <a16:creationId xmlns:a16="http://schemas.microsoft.com/office/drawing/2014/main" id="{D5643BF6-1FAE-2E40-86E7-2BAF168E4257}"/>
              </a:ext>
            </a:extLst>
          </p:cNvPr>
          <p:cNvSpPr txBox="1">
            <a:spLocks/>
          </p:cNvSpPr>
          <p:nvPr/>
        </p:nvSpPr>
        <p:spPr>
          <a:xfrm>
            <a:off x="703904" y="1237129"/>
            <a:ext cx="7925746" cy="343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dirty="0">
                <a:sym typeface="Work Sans"/>
              </a:rPr>
              <a:t>0 optics into the CLR/DLR</a:t>
            </a:r>
          </a:p>
          <a:p>
            <a:pPr marL="800100" lvl="1" indent="-342900"/>
            <a:r>
              <a:rPr lang="en-US" dirty="0">
                <a:sym typeface="Work Sans"/>
              </a:rPr>
              <a:t>Blows through Windows Defender and most EDR’s like a breeze</a:t>
            </a:r>
          </a:p>
          <a:p>
            <a:pPr marL="342900" indent="-342900"/>
            <a:r>
              <a:rPr lang="en-US" dirty="0">
                <a:sym typeface="Work Sans"/>
              </a:rPr>
              <a:t>Massive amounts of reflection</a:t>
            </a:r>
          </a:p>
          <a:p>
            <a:pPr marL="342900" indent="-342900"/>
            <a:r>
              <a:rPr lang="en-US" dirty="0">
                <a:sym typeface="Work Sans"/>
              </a:rPr>
              <a:t>Payload is decoupled from execution</a:t>
            </a:r>
          </a:p>
          <a:p>
            <a:pPr marL="342900" indent="-342900"/>
            <a:r>
              <a:rPr lang="en-US" dirty="0">
                <a:sym typeface="Work Sans"/>
              </a:rPr>
              <a:t>Your actual payload logic resides only in memory</a:t>
            </a:r>
          </a:p>
          <a:p>
            <a:pPr marL="342900" indent="-342900"/>
            <a:r>
              <a:rPr lang="en-US" dirty="0">
                <a:sym typeface="Work Sans"/>
              </a:rPr>
              <a:t>Everything is dynamic and scriptable, productivity ++</a:t>
            </a:r>
          </a:p>
          <a:p>
            <a:pPr marL="342900" indent="-342900"/>
            <a:r>
              <a:rPr lang="en-US" dirty="0">
                <a:sym typeface="Work Sans"/>
              </a:rPr>
              <a:t>You’re just sending a .PY file over the wire</a:t>
            </a:r>
          </a:p>
        </p:txBody>
      </p:sp>
    </p:spTree>
    <p:extLst>
      <p:ext uri="{BB962C8B-B14F-4D97-AF65-F5344CB8AC3E}">
        <p14:creationId xmlns:p14="http://schemas.microsoft.com/office/powerpoint/2010/main" val="290204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547532" y="646249"/>
            <a:ext cx="5670387" cy="8275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Offensive PowerShell</a:t>
            </a:r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62450" y="2189418"/>
            <a:ext cx="7405800" cy="1874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Windows 10 &amp; PowerShell &gt;= v4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AMSI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Constrained Language Mode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Module/</a:t>
            </a:r>
            <a:r>
              <a:rPr lang="en" dirty="0" err="1"/>
              <a:t>ScriptBlock</a:t>
            </a:r>
            <a:r>
              <a:rPr lang="en" dirty="0"/>
              <a:t>/Transcription Logging</a:t>
            </a:r>
          </a:p>
        </p:txBody>
      </p:sp>
      <p:pic>
        <p:nvPicPr>
          <p:cNvPr id="2050" name="Picture 2" descr="Image result for powershell logo black and white">
            <a:extLst>
              <a:ext uri="{FF2B5EF4-FFF2-40B4-BE49-F238E27FC236}">
                <a16:creationId xmlns:a16="http://schemas.microsoft.com/office/drawing/2014/main" id="{3C9A97E8-7538-E843-B82A-69B6B334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19" y="499746"/>
            <a:ext cx="1416531" cy="141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D97A11-6A6C-D64C-AE02-3E8507674C35}"/>
              </a:ext>
            </a:extLst>
          </p:cNvPr>
          <p:cNvSpPr txBox="1"/>
          <p:nvPr/>
        </p:nvSpPr>
        <p:spPr>
          <a:xfrm>
            <a:off x="597981" y="1404416"/>
            <a:ext cx="486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2000"/>
            </a:pPr>
            <a:r>
              <a:rPr lang="en-US" sz="1600" dirty="0">
                <a:solidFill>
                  <a:schemeClr val="dk1"/>
                </a:solidFill>
                <a:latin typeface="Work Sans Light"/>
                <a:sym typeface="Work Sans Light"/>
              </a:rPr>
              <a:t>It </a:t>
            </a:r>
            <a:r>
              <a:rPr lang="en-US" sz="1600" dirty="0" err="1">
                <a:solidFill>
                  <a:schemeClr val="dk1"/>
                </a:solidFill>
                <a:latin typeface="Work Sans Light"/>
                <a:sym typeface="Work Sans Light"/>
              </a:rPr>
              <a:t>ded</a:t>
            </a:r>
            <a:r>
              <a:rPr lang="en-US" sz="1600" dirty="0">
                <a:solidFill>
                  <a:schemeClr val="dk1"/>
                </a:solidFill>
                <a:latin typeface="Work Sans Light"/>
                <a:sym typeface="Work Sans Light"/>
              </a:rPr>
              <a:t> Jim (</a:t>
            </a:r>
            <a:r>
              <a:rPr lang="en-US" sz="1600" dirty="0" err="1">
                <a:solidFill>
                  <a:schemeClr val="dk1"/>
                </a:solidFill>
                <a:latin typeface="Work Sans Light"/>
                <a:sym typeface="Work Sans Light"/>
              </a:rPr>
              <a:t>sorta</a:t>
            </a:r>
            <a:r>
              <a:rPr lang="en-US" sz="1600" dirty="0">
                <a:solidFill>
                  <a:schemeClr val="dk1"/>
                </a:solidFill>
                <a:latin typeface="Work Sans Light"/>
                <a:sym typeface="Work Sans Light"/>
              </a:rPr>
              <a:t>, I guess it’s more like a zombie)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7BF9-B6D5-0443-82A8-6C6BCD0E9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557" y="497499"/>
            <a:ext cx="7771971" cy="759801"/>
          </a:xfrm>
        </p:spPr>
        <p:txBody>
          <a:bodyPr/>
          <a:lstStyle/>
          <a:p>
            <a:r>
              <a:rPr lang="en-US" dirty="0"/>
              <a:t>Holy **** Pt 2</a:t>
            </a:r>
          </a:p>
        </p:txBody>
      </p:sp>
      <p:sp>
        <p:nvSpPr>
          <p:cNvPr id="4" name="Google Shape;148;p20">
            <a:extLst>
              <a:ext uri="{FF2B5EF4-FFF2-40B4-BE49-F238E27FC236}">
                <a16:creationId xmlns:a16="http://schemas.microsoft.com/office/drawing/2014/main" id="{D5643BF6-1FAE-2E40-86E7-2BAF168E4257}"/>
              </a:ext>
            </a:extLst>
          </p:cNvPr>
          <p:cNvSpPr txBox="1">
            <a:spLocks/>
          </p:cNvSpPr>
          <p:nvPr/>
        </p:nvSpPr>
        <p:spPr>
          <a:xfrm>
            <a:off x="703904" y="1237130"/>
            <a:ext cx="7925746" cy="291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dirty="0">
                <a:sym typeface="Work Sans"/>
              </a:rPr>
              <a:t>It’s a .NET assembly! </a:t>
            </a:r>
          </a:p>
          <a:p>
            <a:pPr marL="800100" lvl="1" indent="-342900"/>
            <a:r>
              <a:rPr lang="en-US" dirty="0">
                <a:sym typeface="Work Sans"/>
              </a:rPr>
              <a:t>Massive amounts of staging flexibility, </a:t>
            </a:r>
            <a:r>
              <a:rPr lang="en-US" dirty="0" err="1">
                <a:sym typeface="Work Sans"/>
              </a:rPr>
              <a:t>DotNetToJS</a:t>
            </a:r>
            <a:r>
              <a:rPr lang="en-US" dirty="0">
                <a:sym typeface="Work Sans"/>
              </a:rPr>
              <a:t>, </a:t>
            </a:r>
            <a:r>
              <a:rPr lang="en-US" dirty="0" err="1">
                <a:sym typeface="Work Sans"/>
              </a:rPr>
              <a:t>MSBuild</a:t>
            </a:r>
            <a:r>
              <a:rPr lang="en-US" dirty="0">
                <a:sym typeface="Work Sans"/>
              </a:rPr>
              <a:t> etc..</a:t>
            </a:r>
          </a:p>
          <a:p>
            <a:pPr marL="342900" indent="-342900"/>
            <a:r>
              <a:rPr lang="en-US" dirty="0">
                <a:sym typeface="Work Sans"/>
              </a:rPr>
              <a:t>Each “job” is run in it’s own isolated IPY engine, needed assemblies for the job are removed after execution</a:t>
            </a:r>
          </a:p>
          <a:p>
            <a:pPr marL="800100" lvl="1" indent="-342900"/>
            <a:r>
              <a:rPr lang="en-US" dirty="0">
                <a:sym typeface="Work Sans"/>
              </a:rPr>
              <a:t>Even more stealth</a:t>
            </a:r>
          </a:p>
          <a:p>
            <a:pPr marL="342900" indent="-342900"/>
            <a:r>
              <a:rPr lang="en-US" dirty="0">
                <a:sym typeface="Work Sans"/>
              </a:rPr>
              <a:t>All of the recent C# tooling can be </a:t>
            </a:r>
            <a:r>
              <a:rPr lang="en-US" u="sng" dirty="0">
                <a:sym typeface="Work Sans"/>
              </a:rPr>
              <a:t>easily</a:t>
            </a:r>
            <a:r>
              <a:rPr lang="en-US" dirty="0">
                <a:sym typeface="Work Sans"/>
              </a:rPr>
              <a:t> ported over to an IPY script either via dynamic C# compilation or native IPY</a:t>
            </a:r>
          </a:p>
        </p:txBody>
      </p:sp>
    </p:spTree>
    <p:extLst>
      <p:ext uri="{BB962C8B-B14F-4D97-AF65-F5344CB8AC3E}">
        <p14:creationId xmlns:p14="http://schemas.microsoft.com/office/powerpoint/2010/main" val="4065214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ser-images.githubusercontent.com/5151193/45964397-e462e280-bfe2-11e8-88a7-69212e0f0355.png">
            <a:extLst>
              <a:ext uri="{FF2B5EF4-FFF2-40B4-BE49-F238E27FC236}">
                <a16:creationId xmlns:a16="http://schemas.microsoft.com/office/drawing/2014/main" id="{0D77E51C-60E7-BC4D-ADD1-47999B090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6" b="15689"/>
          <a:stretch/>
        </p:blipFill>
        <p:spPr bwMode="auto">
          <a:xfrm>
            <a:off x="1460783" y="425339"/>
            <a:ext cx="6069318" cy="431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975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49AD-7694-BA48-BBC2-82AAAF5CB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37" y="483325"/>
            <a:ext cx="4950000" cy="731470"/>
          </a:xfrm>
        </p:spPr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4" name="Google Shape;148;p20">
            <a:extLst>
              <a:ext uri="{FF2B5EF4-FFF2-40B4-BE49-F238E27FC236}">
                <a16:creationId xmlns:a16="http://schemas.microsoft.com/office/drawing/2014/main" id="{D2F7D5A9-C05A-284B-8AF4-14459FE70E99}"/>
              </a:ext>
            </a:extLst>
          </p:cNvPr>
          <p:cNvSpPr txBox="1">
            <a:spLocks/>
          </p:cNvSpPr>
          <p:nvPr/>
        </p:nvSpPr>
        <p:spPr>
          <a:xfrm>
            <a:off x="703904" y="1237129"/>
            <a:ext cx="7925746" cy="266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dirty="0">
                <a:sym typeface="Work Sans"/>
              </a:rPr>
              <a:t>Defense in Depth! (App whitelisting, egress filtering </a:t>
            </a:r>
            <a:r>
              <a:rPr lang="en-US" dirty="0" err="1">
                <a:sym typeface="Work Sans"/>
              </a:rPr>
              <a:t>etc</a:t>
            </a:r>
            <a:r>
              <a:rPr lang="en-US" dirty="0">
                <a:sym typeface="Work Sans"/>
              </a:rPr>
              <a:t>…)</a:t>
            </a:r>
          </a:p>
          <a:p>
            <a:pPr marL="342900" indent="-342900"/>
            <a:r>
              <a:rPr lang="en-US" dirty="0">
                <a:sym typeface="Work Sans"/>
              </a:rPr>
              <a:t>Not really a lot to detect on (if IPY payloads you’re running are instrumented properly)</a:t>
            </a:r>
          </a:p>
          <a:p>
            <a:pPr marL="342900" indent="-342900"/>
            <a:r>
              <a:rPr lang="en-US" dirty="0">
                <a:sym typeface="Work Sans"/>
              </a:rPr>
              <a:t>Anything with the </a:t>
            </a:r>
            <a:r>
              <a:rPr lang="en-US" dirty="0" err="1">
                <a:sym typeface="Work Sans"/>
              </a:rPr>
              <a:t>IronPython</a:t>
            </a:r>
            <a:r>
              <a:rPr lang="en-US" dirty="0">
                <a:sym typeface="Work Sans"/>
              </a:rPr>
              <a:t> DLLs ?</a:t>
            </a:r>
          </a:p>
          <a:p>
            <a:pPr marL="342900" indent="-342900"/>
            <a:r>
              <a:rPr lang="en-US" dirty="0">
                <a:sym typeface="Work Sans"/>
              </a:rPr>
              <a:t>Temp DLLs compiled via </a:t>
            </a:r>
            <a:r>
              <a:rPr lang="en-US" dirty="0" err="1">
                <a:sym typeface="Work Sans"/>
              </a:rPr>
              <a:t>CodeDom</a:t>
            </a:r>
            <a:r>
              <a:rPr lang="en-US" dirty="0">
                <a:sym typeface="Work Sans"/>
              </a:rPr>
              <a:t> (fragile)</a:t>
            </a:r>
          </a:p>
          <a:p>
            <a:pPr marL="342900" indent="-342900"/>
            <a:r>
              <a:rPr lang="en-US" u="sng" dirty="0">
                <a:sym typeface="Work Sans"/>
              </a:rPr>
              <a:t>Microsoft please add optics into .NET!</a:t>
            </a:r>
          </a:p>
        </p:txBody>
      </p:sp>
    </p:spTree>
    <p:extLst>
      <p:ext uri="{BB962C8B-B14F-4D97-AF65-F5344CB8AC3E}">
        <p14:creationId xmlns:p14="http://schemas.microsoft.com/office/powerpoint/2010/main" val="2668220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FBEF-83B9-114D-B57A-83073C325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94" y="525259"/>
            <a:ext cx="4950000" cy="767964"/>
          </a:xfrm>
        </p:spPr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4" name="Google Shape;148;p20">
            <a:extLst>
              <a:ext uri="{FF2B5EF4-FFF2-40B4-BE49-F238E27FC236}">
                <a16:creationId xmlns:a16="http://schemas.microsoft.com/office/drawing/2014/main" id="{94FAA59A-1B63-8045-B041-45F80BA47101}"/>
              </a:ext>
            </a:extLst>
          </p:cNvPr>
          <p:cNvSpPr txBox="1">
            <a:spLocks/>
          </p:cNvSpPr>
          <p:nvPr/>
        </p:nvSpPr>
        <p:spPr>
          <a:xfrm>
            <a:off x="575194" y="1243659"/>
            <a:ext cx="7925746" cy="312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None/>
            </a:pPr>
            <a:r>
              <a:rPr lang="en-US" dirty="0">
                <a:sym typeface="Work Sans"/>
              </a:rPr>
              <a:t>Quick Retooling in .NET for Red Teams – Circle City Con</a:t>
            </a:r>
          </a:p>
          <a:p>
            <a:pPr marL="0" indent="0">
              <a:buNone/>
            </a:pPr>
            <a:r>
              <a:rPr lang="en-US" dirty="0">
                <a:sym typeface="Work Sans"/>
              </a:rPr>
              <a:t>Dimitry </a:t>
            </a:r>
            <a:r>
              <a:rPr lang="en-US" dirty="0" err="1">
                <a:sym typeface="Work Sans"/>
              </a:rPr>
              <a:t>Snezhkov</a:t>
            </a:r>
            <a:r>
              <a:rPr lang="en-US" dirty="0">
                <a:sym typeface="Work Sans"/>
              </a:rPr>
              <a:t> (@</a:t>
            </a:r>
            <a:r>
              <a:rPr lang="en-US" dirty="0" err="1">
                <a:sym typeface="Work Sans"/>
              </a:rPr>
              <a:t>Op_Nomad</a:t>
            </a:r>
            <a:r>
              <a:rPr lang="en-US" dirty="0">
                <a:sym typeface="Work Sans"/>
              </a:rPr>
              <a:t>)</a:t>
            </a:r>
          </a:p>
          <a:p>
            <a:pPr marL="0" indent="0">
              <a:buNone/>
            </a:pPr>
            <a:endParaRPr lang="en-US" dirty="0">
              <a:sym typeface="Work Sans"/>
            </a:endParaRPr>
          </a:p>
          <a:p>
            <a:pPr marL="0" indent="0">
              <a:buNone/>
            </a:pPr>
            <a:r>
              <a:rPr lang="en-US" dirty="0">
                <a:sym typeface="Work Sans"/>
              </a:rPr>
              <a:t>https://github.com/dsnezhkov/typhoon</a:t>
            </a:r>
          </a:p>
          <a:p>
            <a:pPr marL="0" indent="0">
              <a:buNone/>
            </a:pPr>
            <a:endParaRPr lang="en-US" dirty="0">
              <a:sym typeface="Work Sans"/>
            </a:endParaRPr>
          </a:p>
          <a:p>
            <a:pPr marL="0" indent="0">
              <a:buNone/>
            </a:pPr>
            <a:endParaRPr lang="en-US" sz="2800" dirty="0">
              <a:sym typeface="Work Sans"/>
            </a:endParaRPr>
          </a:p>
          <a:p>
            <a:pPr marL="0" indent="0">
              <a:buNone/>
            </a:pPr>
            <a:r>
              <a:rPr lang="en-US" sz="2800" dirty="0">
                <a:sym typeface="Work Sans"/>
              </a:rPr>
              <a:t>One of the best red team talks of 2018!!!</a:t>
            </a:r>
          </a:p>
          <a:p>
            <a:pPr marL="0" indent="0">
              <a:buNone/>
            </a:pPr>
            <a:endParaRPr lang="en-US" dirty="0"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06748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7BD9-03AA-E246-B963-02479498C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258" y="547009"/>
            <a:ext cx="3600021" cy="68579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Google Shape;148;p20">
            <a:extLst>
              <a:ext uri="{FF2B5EF4-FFF2-40B4-BE49-F238E27FC236}">
                <a16:creationId xmlns:a16="http://schemas.microsoft.com/office/drawing/2014/main" id="{1689ABA1-0F92-264C-897C-4CC2B9BC46E1}"/>
              </a:ext>
            </a:extLst>
          </p:cNvPr>
          <p:cNvSpPr txBox="1">
            <a:spLocks/>
          </p:cNvSpPr>
          <p:nvPr/>
        </p:nvSpPr>
        <p:spPr>
          <a:xfrm>
            <a:off x="703904" y="1237129"/>
            <a:ext cx="7925746" cy="288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indent="-342900"/>
            <a:r>
              <a:rPr lang="en-US" dirty="0">
                <a:sym typeface="Work Sans"/>
              </a:rPr>
              <a:t>More </a:t>
            </a:r>
            <a:r>
              <a:rPr lang="en-US" dirty="0" err="1">
                <a:sym typeface="Work Sans"/>
              </a:rPr>
              <a:t>comms</a:t>
            </a:r>
            <a:r>
              <a:rPr lang="en-US" dirty="0">
                <a:sym typeface="Work Sans"/>
              </a:rPr>
              <a:t>! </a:t>
            </a:r>
          </a:p>
          <a:p>
            <a:pPr marL="800100" lvl="1" indent="-342900"/>
            <a:r>
              <a:rPr lang="en-US" dirty="0">
                <a:sym typeface="Work Sans"/>
              </a:rPr>
              <a:t>Server already supports HTTP/2 &amp; WS, Catch up .NET!</a:t>
            </a:r>
          </a:p>
          <a:p>
            <a:pPr marL="342900" indent="-342900"/>
            <a:r>
              <a:rPr lang="en-US" dirty="0">
                <a:sym typeface="Work Sans"/>
              </a:rPr>
              <a:t>More modules!</a:t>
            </a:r>
          </a:p>
          <a:p>
            <a:pPr marL="342900" indent="-342900"/>
            <a:r>
              <a:rPr lang="en-US" dirty="0">
                <a:sym typeface="Work Sans"/>
              </a:rPr>
              <a:t>RESTful API (Port </a:t>
            </a:r>
            <a:r>
              <a:rPr lang="en-US" dirty="0" err="1">
                <a:sym typeface="Work Sans"/>
              </a:rPr>
              <a:t>DeathStar</a:t>
            </a:r>
            <a:r>
              <a:rPr lang="en-US" dirty="0">
                <a:sym typeface="Work Sans"/>
              </a:rPr>
              <a:t> over!) </a:t>
            </a:r>
          </a:p>
          <a:p>
            <a:pPr marL="342900" indent="-342900"/>
            <a:r>
              <a:rPr lang="en-US" dirty="0">
                <a:sym typeface="Work Sans"/>
              </a:rPr>
              <a:t>Make it work on .NET &lt; v4.0</a:t>
            </a:r>
          </a:p>
          <a:p>
            <a:pPr marL="342900" indent="-342900"/>
            <a:r>
              <a:rPr lang="en-US" dirty="0">
                <a:sym typeface="Work Sans"/>
              </a:rPr>
              <a:t>Python object proxying (RPC) ?</a:t>
            </a:r>
          </a:p>
        </p:txBody>
      </p:sp>
    </p:spTree>
    <p:extLst>
      <p:ext uri="{BB962C8B-B14F-4D97-AF65-F5344CB8AC3E}">
        <p14:creationId xmlns:p14="http://schemas.microsoft.com/office/powerpoint/2010/main" val="1865039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B5A9-C6A7-A849-80BB-FA609B40C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599" y="479538"/>
            <a:ext cx="7530309" cy="859405"/>
          </a:xfrm>
        </p:spPr>
        <p:txBody>
          <a:bodyPr/>
          <a:lstStyle/>
          <a:p>
            <a:r>
              <a:rPr lang="en-US" dirty="0"/>
              <a:t>Need some more IPY Action?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2D07B-94D9-4542-B3F0-EBFB2DAC588E}"/>
              </a:ext>
            </a:extLst>
          </p:cNvPr>
          <p:cNvSpPr txBox="1"/>
          <p:nvPr/>
        </p:nvSpPr>
        <p:spPr>
          <a:xfrm>
            <a:off x="555599" y="1743892"/>
            <a:ext cx="714538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1"/>
              </a:buClr>
              <a:buSzPts val="2000"/>
              <a:buFont typeface="Work Sans Light"/>
            </a:pPr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Tomorrow!  9:00am – 9:50am (Track 1)</a:t>
            </a:r>
          </a:p>
          <a:p>
            <a:pPr indent="-342900">
              <a:buClr>
                <a:schemeClr val="dk1"/>
              </a:buClr>
              <a:buSzPts val="2000"/>
              <a:buFont typeface="Work Sans Light"/>
            </a:pPr>
            <a:endParaRPr lang="en-US" sz="20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indent="-342900">
              <a:buClr>
                <a:schemeClr val="dk1"/>
              </a:buClr>
              <a:buSzPts val="2000"/>
              <a:buFont typeface="Work Sans Light"/>
            </a:pPr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Building an Empire with (Iron)Python – Jim Shaver 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7108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549111" y="554964"/>
            <a:ext cx="5092200" cy="666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Credits</a:t>
            </a:r>
            <a:endParaRPr dirty="0"/>
          </a:p>
        </p:txBody>
      </p:sp>
      <p:sp>
        <p:nvSpPr>
          <p:cNvPr id="328" name="Google Shape;328;p36"/>
          <p:cNvSpPr/>
          <p:nvPr/>
        </p:nvSpPr>
        <p:spPr>
          <a:xfrm>
            <a:off x="7493019" y="554964"/>
            <a:ext cx="1006453" cy="903419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BD255-67AE-6644-905C-04EB91F97F45}"/>
              </a:ext>
            </a:extLst>
          </p:cNvPr>
          <p:cNvSpPr txBox="1"/>
          <p:nvPr/>
        </p:nvSpPr>
        <p:spPr>
          <a:xfrm>
            <a:off x="549111" y="1312817"/>
            <a:ext cx="612648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@</a:t>
            </a:r>
            <a:r>
              <a:rPr lang="en-US" sz="2000" dirty="0" err="1">
                <a:solidFill>
                  <a:schemeClr val="dk1"/>
                </a:solidFill>
                <a:latin typeface="Work Sans Light"/>
                <a:sym typeface="Work Sans Light"/>
              </a:rPr>
              <a:t>cobber_io</a:t>
            </a:r>
            <a:endParaRPr lang="en-US" sz="20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@</a:t>
            </a:r>
            <a:r>
              <a:rPr lang="en-US" sz="2000" dirty="0" err="1">
                <a:solidFill>
                  <a:schemeClr val="dk1"/>
                </a:solidFill>
                <a:latin typeface="Work Sans Light"/>
                <a:sym typeface="Work Sans Light"/>
              </a:rPr>
              <a:t>Op_Nomad</a:t>
            </a:r>
            <a:endParaRPr lang="en-US" sz="20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@egyp7</a:t>
            </a:r>
          </a:p>
          <a:p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@</a:t>
            </a:r>
            <a:r>
              <a:rPr lang="en-US" sz="2000" dirty="0" err="1">
                <a:solidFill>
                  <a:schemeClr val="dk1"/>
                </a:solidFill>
                <a:latin typeface="Work Sans Light"/>
                <a:sym typeface="Work Sans Light"/>
              </a:rPr>
              <a:t>xorrior</a:t>
            </a:r>
            <a:endParaRPr lang="en-US" sz="20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@</a:t>
            </a:r>
            <a:r>
              <a:rPr lang="en-US" sz="2000" dirty="0" err="1">
                <a:solidFill>
                  <a:schemeClr val="dk1"/>
                </a:solidFill>
                <a:latin typeface="Work Sans Light"/>
                <a:sym typeface="Work Sans Light"/>
              </a:rPr>
              <a:t>gentilkiwi</a:t>
            </a:r>
            <a:endParaRPr lang="en-US" sz="20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@</a:t>
            </a:r>
            <a:r>
              <a:rPr lang="en-US" sz="2000" dirty="0" err="1">
                <a:solidFill>
                  <a:schemeClr val="dk1"/>
                </a:solidFill>
                <a:latin typeface="Work Sans Light"/>
                <a:sym typeface="Work Sans Light"/>
              </a:rPr>
              <a:t>subtee</a:t>
            </a:r>
            <a:endParaRPr lang="en-US" sz="20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@enigma0x3</a:t>
            </a:r>
          </a:p>
          <a:p>
            <a:r>
              <a:rPr lang="en-US" sz="2000" dirty="0">
                <a:solidFill>
                  <a:schemeClr val="dk1"/>
                </a:solidFill>
                <a:latin typeface="Work Sans Light"/>
                <a:sym typeface="Work Sans Light"/>
              </a:rPr>
              <a:t>@</a:t>
            </a:r>
            <a:r>
              <a:rPr lang="en-US" sz="2000" dirty="0" err="1">
                <a:solidFill>
                  <a:schemeClr val="dk1"/>
                </a:solidFill>
                <a:latin typeface="Work Sans Light"/>
                <a:sym typeface="Work Sans Light"/>
              </a:rPr>
              <a:t>mattifestation</a:t>
            </a:r>
            <a:endParaRPr lang="en-US" sz="20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491573"/>
            <a:ext cx="4286100" cy="20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Any questions?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@byt3bl33d3r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byt3bl33d3r@pm.me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758AE-5ADC-A647-A39B-14D49282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606" y="384895"/>
            <a:ext cx="1451782" cy="14517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86CA39-12B5-C64B-9B7C-1EE9FD46B929}"/>
              </a:ext>
            </a:extLst>
          </p:cNvPr>
          <p:cNvSpPr/>
          <p:nvPr/>
        </p:nvSpPr>
        <p:spPr>
          <a:xfrm>
            <a:off x="685800" y="1967366"/>
            <a:ext cx="6966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Work Sans Light"/>
                <a:sym typeface="Work Sans Light"/>
              </a:rPr>
              <a:t>https://</a:t>
            </a:r>
            <a:r>
              <a:rPr lang="en-US" sz="2400" dirty="0" err="1">
                <a:solidFill>
                  <a:schemeClr val="dk1"/>
                </a:solidFill>
                <a:latin typeface="Work Sans Light"/>
                <a:sym typeface="Work Sans Light"/>
              </a:rPr>
              <a:t>github.com</a:t>
            </a:r>
            <a:r>
              <a:rPr lang="en-US" sz="2400" dirty="0">
                <a:solidFill>
                  <a:schemeClr val="dk1"/>
                </a:solidFill>
                <a:latin typeface="Work Sans Light"/>
                <a:sym typeface="Work Sans Light"/>
              </a:rPr>
              <a:t>/byt3bl33d3r/SILENTTRINITY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99AA0-9892-564E-B417-A6FFC6501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67" y="1433424"/>
            <a:ext cx="3744730" cy="2681375"/>
          </a:xfrm>
        </p:spPr>
        <p:txBody>
          <a:bodyPr/>
          <a:lstStyle/>
          <a:p>
            <a:r>
              <a:rPr lang="en-US" dirty="0"/>
              <a:t>You can obfuscate</a:t>
            </a:r>
          </a:p>
          <a:p>
            <a:r>
              <a:rPr lang="en-US" dirty="0"/>
              <a:t>You can use some of the AMSI/Logging bypasses</a:t>
            </a:r>
          </a:p>
          <a:p>
            <a:r>
              <a:rPr lang="en-US" dirty="0"/>
              <a:t>You need to obfuscate the bypasses</a:t>
            </a:r>
          </a:p>
          <a:p>
            <a:r>
              <a:rPr lang="en-US" dirty="0"/>
              <a:t>Use PowerShell V2</a:t>
            </a:r>
          </a:p>
          <a:p>
            <a:r>
              <a:rPr lang="en-US" dirty="0"/>
              <a:t>C#!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88C1B-9B4C-5841-B55D-0E17D254F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078" y="1433425"/>
            <a:ext cx="3380866" cy="1915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09434-D4BE-E947-B59F-B42C235D6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" t="2818"/>
          <a:stretch/>
        </p:blipFill>
        <p:spPr>
          <a:xfrm>
            <a:off x="4711602" y="3699480"/>
            <a:ext cx="3930019" cy="896513"/>
          </a:xfrm>
          <a:prstGeom prst="rect">
            <a:avLst/>
          </a:prstGeom>
        </p:spPr>
      </p:pic>
      <p:sp>
        <p:nvSpPr>
          <p:cNvPr id="12" name="Google Shape;104;p17">
            <a:extLst>
              <a:ext uri="{FF2B5EF4-FFF2-40B4-BE49-F238E27FC236}">
                <a16:creationId xmlns:a16="http://schemas.microsoft.com/office/drawing/2014/main" id="{98416731-2CCB-2747-A028-7503B45EB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512" y="430695"/>
            <a:ext cx="7430783" cy="839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we get around this?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284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3F02-5015-8F49-8557-8F29AB7B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64" y="652156"/>
            <a:ext cx="7751338" cy="1148723"/>
          </a:xfrm>
        </p:spPr>
        <p:txBody>
          <a:bodyPr/>
          <a:lstStyle/>
          <a:p>
            <a:r>
              <a:rPr lang="en-US" dirty="0"/>
              <a:t>The great C# tooling migration of 2018</a:t>
            </a:r>
          </a:p>
        </p:txBody>
      </p:sp>
      <p:sp>
        <p:nvSpPr>
          <p:cNvPr id="7" name="Google Shape;148;p20">
            <a:extLst>
              <a:ext uri="{FF2B5EF4-FFF2-40B4-BE49-F238E27FC236}">
                <a16:creationId xmlns:a16="http://schemas.microsoft.com/office/drawing/2014/main" id="{095899BF-BD43-F148-B86B-EA00EB67C127}"/>
              </a:ext>
            </a:extLst>
          </p:cNvPr>
          <p:cNvSpPr txBox="1">
            <a:spLocks/>
          </p:cNvSpPr>
          <p:nvPr/>
        </p:nvSpPr>
        <p:spPr>
          <a:xfrm>
            <a:off x="710628" y="1855806"/>
            <a:ext cx="3695870" cy="272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Font typeface="Work Sans Light"/>
              <a:buNone/>
            </a:pPr>
            <a:r>
              <a:rPr lang="en-US" b="1" dirty="0">
                <a:latin typeface="Work Sans"/>
                <a:ea typeface="Work Sans"/>
                <a:cs typeface="Work Sans"/>
                <a:sym typeface="Work Sans"/>
              </a:rPr>
              <a:t>Pros</a:t>
            </a:r>
          </a:p>
          <a:p>
            <a:pPr marL="342900" indent="-342900"/>
            <a:r>
              <a:rPr lang="en" dirty="0"/>
              <a:t>It’s by far is the most direct &amp; </a:t>
            </a:r>
            <a:r>
              <a:rPr lang="en-US" dirty="0"/>
              <a:t>immediate tradecraft </a:t>
            </a:r>
            <a:r>
              <a:rPr lang="en" dirty="0"/>
              <a:t>solution</a:t>
            </a:r>
          </a:p>
          <a:p>
            <a:pPr marL="342900" indent="-342900"/>
            <a:r>
              <a:rPr lang="en" dirty="0"/>
              <a:t>.NET framework is tightly integrated within Windows</a:t>
            </a:r>
          </a:p>
          <a:p>
            <a:pPr marL="342900" indent="-342900"/>
            <a:endParaRPr lang="en" dirty="0"/>
          </a:p>
          <a:p>
            <a:pPr marL="0" indent="0">
              <a:buFont typeface="Work Sans Light"/>
              <a:buNone/>
            </a:pPr>
            <a:endParaRPr lang="en-US"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indent="0">
              <a:buFont typeface="Work Sans Light"/>
              <a:buNone/>
            </a:pPr>
            <a:endParaRPr lang="en-US" b="1" dirty="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" name="Google Shape;148;p20">
            <a:extLst>
              <a:ext uri="{FF2B5EF4-FFF2-40B4-BE49-F238E27FC236}">
                <a16:creationId xmlns:a16="http://schemas.microsoft.com/office/drawing/2014/main" id="{C3F39911-79CD-7745-A907-B2317580AEDB}"/>
              </a:ext>
            </a:extLst>
          </p:cNvPr>
          <p:cNvSpPr txBox="1">
            <a:spLocks/>
          </p:cNvSpPr>
          <p:nvPr/>
        </p:nvSpPr>
        <p:spPr>
          <a:xfrm>
            <a:off x="4744963" y="1918868"/>
            <a:ext cx="3961485" cy="228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Font typeface="Work Sans Light"/>
              <a:buNone/>
            </a:pPr>
            <a:r>
              <a:rPr lang="en-US" b="1" dirty="0">
                <a:latin typeface="Work Sans"/>
                <a:ea typeface="Work Sans"/>
                <a:cs typeface="Work Sans"/>
                <a:sym typeface="Work Sans"/>
              </a:rPr>
              <a:t>Cons</a:t>
            </a:r>
          </a:p>
          <a:p>
            <a:pPr lvl="0"/>
            <a:r>
              <a:rPr lang="en" dirty="0"/>
              <a:t>It’s a compiled and strongly typed language</a:t>
            </a:r>
          </a:p>
          <a:p>
            <a:pPr lvl="0"/>
            <a:r>
              <a:rPr lang="en" dirty="0"/>
              <a:t>.NET Version Woes</a:t>
            </a:r>
          </a:p>
          <a:p>
            <a:pPr lvl="0"/>
            <a:r>
              <a:rPr lang="en" dirty="0"/>
              <a:t>It </a:t>
            </a:r>
            <a:r>
              <a:rPr lang="en" dirty="0" err="1"/>
              <a:t>ain’t</a:t>
            </a:r>
            <a:r>
              <a:rPr lang="en" dirty="0"/>
              <a:t> Python or PowerShell</a:t>
            </a:r>
          </a:p>
        </p:txBody>
      </p:sp>
    </p:spTree>
    <p:extLst>
      <p:ext uri="{BB962C8B-B14F-4D97-AF65-F5344CB8AC3E}">
        <p14:creationId xmlns:p14="http://schemas.microsoft.com/office/powerpoint/2010/main" val="420917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4196-1724-8342-AA7D-F64B0B4F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95" y="1140942"/>
            <a:ext cx="5981691" cy="2131018"/>
          </a:xfrm>
        </p:spPr>
        <p:txBody>
          <a:bodyPr/>
          <a:lstStyle/>
          <a:p>
            <a:r>
              <a:rPr lang="en-US" dirty="0"/>
              <a:t>I just want something that works (and is a scripting language)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0ACE6-F0B7-6A42-A11C-6B7B320F7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5097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ctrTitle" idx="4294967295"/>
          </p:nvPr>
        </p:nvSpPr>
        <p:spPr>
          <a:xfrm>
            <a:off x="553610" y="614253"/>
            <a:ext cx="6915153" cy="2916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</a:rPr>
              <a:t>Can I execute Posh code without worrying about any of these defenses?</a:t>
            </a:r>
            <a:endParaRPr sz="4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</TotalTime>
  <Words>1202</Words>
  <Application>Microsoft Macintosh PowerPoint</Application>
  <PresentationFormat>On-screen Show (16:9)</PresentationFormat>
  <Paragraphs>191</Paragraphs>
  <Slides>57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Work Sans Light</vt:lpstr>
      <vt:lpstr>Work Sans</vt:lpstr>
      <vt:lpstr>Jacquenetta template</vt:lpstr>
      <vt:lpstr>IronPython… OMFG</vt:lpstr>
      <vt:lpstr>Outline</vt:lpstr>
      <vt:lpstr>whoami</vt:lpstr>
      <vt:lpstr>Why u do dis?</vt:lpstr>
      <vt:lpstr>Offensive PowerShell</vt:lpstr>
      <vt:lpstr>How do we get around this?</vt:lpstr>
      <vt:lpstr>The great C# tooling migration of 2018</vt:lpstr>
      <vt:lpstr>I just want something that works (and is a scripting language)</vt:lpstr>
      <vt:lpstr>Can I execute Posh code without worrying about any of these defenses?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</vt:lpstr>
      <vt:lpstr>Down the rabbit hole</vt:lpstr>
      <vt:lpstr>Technical Challenges</vt:lpstr>
      <vt:lpstr>PowerPoint Presentation</vt:lpstr>
      <vt:lpstr>PowerPoint Presentation</vt:lpstr>
      <vt:lpstr>PowerPoint Presentation</vt:lpstr>
      <vt:lpstr>PowerPoint Presentation</vt:lpstr>
      <vt:lpstr>Embedding IPY?</vt:lpstr>
      <vt:lpstr>PowerPoint Presentation</vt:lpstr>
      <vt:lpstr>PowerPoint Presentation</vt:lpstr>
      <vt:lpstr>PowerPoint Presentation</vt:lpstr>
      <vt:lpstr>Technical Challenges</vt:lpstr>
      <vt:lpstr>PowerPoint Presentation</vt:lpstr>
      <vt:lpstr>PowerPoint Presentation</vt:lpstr>
      <vt:lpstr>Womp Womp</vt:lpstr>
      <vt:lpstr>PowerPoint Presentation</vt:lpstr>
      <vt:lpstr>PowerPoint Presentation</vt:lpstr>
      <vt:lpstr>PowerPoint Presentation</vt:lpstr>
      <vt:lpstr>PowerPoint Presentation</vt:lpstr>
      <vt:lpstr>Technical Challenges</vt:lpstr>
      <vt:lpstr>ILMerge!</vt:lpstr>
      <vt:lpstr>Wat</vt:lpstr>
      <vt:lpstr>PowerPoint Presentation</vt:lpstr>
      <vt:lpstr>So… What’s the point of using ILMerge anymore?</vt:lpstr>
      <vt:lpstr>Technical Challenges</vt:lpstr>
      <vt:lpstr>PowerPoint Presentation</vt:lpstr>
      <vt:lpstr>Cool stuff we discovered along the way</vt:lpstr>
      <vt:lpstr>PowerPoint Presentation</vt:lpstr>
      <vt:lpstr>Weaponization</vt:lpstr>
      <vt:lpstr>PowerPoint Presentation</vt:lpstr>
      <vt:lpstr>PowerPoint Presentation</vt:lpstr>
      <vt:lpstr>Look ma’ ! No PowerShell!</vt:lpstr>
      <vt:lpstr>IPY Engine Inception</vt:lpstr>
      <vt:lpstr>Holy ****</vt:lpstr>
      <vt:lpstr>Holy **** Pt 2</vt:lpstr>
      <vt:lpstr>PowerPoint Presentation</vt:lpstr>
      <vt:lpstr>Detection</vt:lpstr>
      <vt:lpstr>Prior Work</vt:lpstr>
      <vt:lpstr>Future work</vt:lpstr>
      <vt:lpstr>Need some more IPY Action?</vt:lpstr>
      <vt:lpstr>Credits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IronPython… OMFG</dc:title>
  <cp:lastModifiedBy>mr t</cp:lastModifiedBy>
  <cp:revision>68</cp:revision>
  <dcterms:modified xsi:type="dcterms:W3CDTF">2018-10-06T06:04:13Z</dcterms:modified>
</cp:coreProperties>
</file>